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5" r:id="rId14"/>
    <p:sldId id="276" r:id="rId15"/>
    <p:sldId id="269" r:id="rId16"/>
    <p:sldId id="270" r:id="rId17"/>
    <p:sldId id="271" r:id="rId18"/>
    <p:sldId id="274" r:id="rId19"/>
    <p:sldId id="273" r:id="rId20"/>
    <p:sldId id="272" r:id="rId21"/>
    <p:sldId id="277" r:id="rId2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4BAD7-EF47-49F1-9DCD-45BCD45C4C3D}" type="datetimeFigureOut">
              <a:rPr lang="el-GR" smtClean="0"/>
              <a:pPr/>
              <a:t>5/3/2014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CEEEE-7F78-494B-923B-F8FEE53923B6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404664"/>
            <a:ext cx="7992888" cy="5976664"/>
          </a:xfrm>
          <a:prstGeom prst="rect">
            <a:avLst/>
          </a:prstGeom>
          <a:blipFill dpi="0" rotWithShape="1">
            <a:blip r:embed="rId2" cstate="print">
              <a:alphaModFix amt="75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el-GR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l-G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ΕΜΒΙΟΜΗΧΑΝΙΚΗ ΚΑΙ ΒΙΟΪΑΤΡΙΚΗ ΤΕΧΝΟΛΟΓΙΑ</a:t>
            </a:r>
          </a:p>
          <a:p>
            <a:pPr lvl="0"/>
            <a:endParaRPr lang="el-GR" b="1" dirty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/>
            <a:endParaRPr lang="el-GR" b="1" dirty="0" smtClean="0">
              <a:solidFill>
                <a:schemeClr val="tx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ctr"/>
            <a:endParaRPr lang="el-GR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l-GR" b="1" u="sng" dirty="0" smtClean="0">
                <a:solidFill>
                  <a:schemeClr val="tx1"/>
                </a:solidFill>
              </a:rPr>
              <a:t>Σχεδιασμός </a:t>
            </a:r>
            <a:r>
              <a:rPr lang="el-GR" b="1" u="sng" dirty="0">
                <a:solidFill>
                  <a:schemeClr val="tx1"/>
                </a:solidFill>
              </a:rPr>
              <a:t>Συσκευής για Καλλιέργεια Κυττάρων </a:t>
            </a:r>
            <a:r>
              <a:rPr lang="el-GR" b="1" u="sng" dirty="0" smtClean="0">
                <a:solidFill>
                  <a:schemeClr val="tx1"/>
                </a:solidFill>
              </a:rPr>
              <a:t>Μέσα </a:t>
            </a:r>
            <a:r>
              <a:rPr lang="el-GR" b="1" u="sng" dirty="0">
                <a:solidFill>
                  <a:schemeClr val="tx1"/>
                </a:solidFill>
              </a:rPr>
              <a:t>σε Μήτρες Από </a:t>
            </a:r>
            <a:r>
              <a:rPr lang="el-GR" b="1" u="sng" dirty="0" smtClean="0">
                <a:solidFill>
                  <a:schemeClr val="tx1"/>
                </a:solidFill>
              </a:rPr>
              <a:t>Κολλαγόνο</a:t>
            </a:r>
          </a:p>
          <a:p>
            <a:endParaRPr lang="el-GR" b="1" u="sng" dirty="0">
              <a:solidFill>
                <a:schemeClr val="tx1"/>
              </a:solidFill>
            </a:endParaRPr>
          </a:p>
          <a:p>
            <a:endParaRPr lang="el-GR" dirty="0" smtClean="0">
              <a:solidFill>
                <a:schemeClr val="tx1"/>
              </a:solidFill>
            </a:endParaRPr>
          </a:p>
          <a:p>
            <a:endParaRPr lang="el-GR" dirty="0">
              <a:solidFill>
                <a:schemeClr val="tx1"/>
              </a:solidFill>
            </a:endParaRPr>
          </a:p>
          <a:p>
            <a:endParaRPr lang="el-GR" dirty="0" smtClean="0">
              <a:solidFill>
                <a:schemeClr val="tx1"/>
              </a:solidFill>
            </a:endParaRPr>
          </a:p>
          <a:p>
            <a:endParaRPr lang="el-GR" dirty="0">
              <a:solidFill>
                <a:schemeClr val="tx1"/>
              </a:solidFill>
            </a:endParaRPr>
          </a:p>
          <a:p>
            <a:endParaRPr lang="el-GR" dirty="0" smtClean="0">
              <a:solidFill>
                <a:schemeClr val="tx1"/>
              </a:solidFill>
            </a:endParaRPr>
          </a:p>
          <a:p>
            <a:r>
              <a:rPr lang="el-GR" b="1" dirty="0" smtClean="0">
                <a:solidFill>
                  <a:schemeClr val="tx1"/>
                </a:solidFill>
              </a:rPr>
              <a:t>Ονοματεπώνυμο</a:t>
            </a:r>
            <a:r>
              <a:rPr lang="el-GR" dirty="0">
                <a:solidFill>
                  <a:schemeClr val="tx1"/>
                </a:solidFill>
              </a:rPr>
              <a:t>: Πρέζα Ιωάννα</a:t>
            </a:r>
          </a:p>
          <a:p>
            <a:r>
              <a:rPr lang="el-GR" b="1" dirty="0">
                <a:solidFill>
                  <a:schemeClr val="tx1"/>
                </a:solidFill>
              </a:rPr>
              <a:t>Υπεύθυνος καθηγητής</a:t>
            </a:r>
            <a:r>
              <a:rPr lang="el-GR" dirty="0">
                <a:solidFill>
                  <a:schemeClr val="tx1"/>
                </a:solidFill>
              </a:rPr>
              <a:t>: Αλεξόπουλος Λεωνίδας</a:t>
            </a:r>
          </a:p>
          <a:p>
            <a:endParaRPr lang="el-GR" dirty="0">
              <a:solidFill>
                <a:schemeClr val="tx1"/>
              </a:solidFill>
            </a:endParaRPr>
          </a:p>
          <a:p>
            <a:endParaRPr lang="el-GR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>
          <a:xfrm>
            <a:off x="539552" y="260648"/>
            <a:ext cx="8352928" cy="63367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ΠΡΟΔΙΑΓΡΑΦΕΣ </a:t>
            </a:r>
            <a:r>
              <a:rPr lang="en-GB" sz="2000" b="1" dirty="0" smtClean="0">
                <a:solidFill>
                  <a:schemeClr val="tx1"/>
                </a:solidFill>
              </a:rPr>
              <a:t>ΚΑΤΑΣΚΕΥΗΣ</a:t>
            </a:r>
            <a:endParaRPr lang="el-GR" sz="2000" b="1" dirty="0" smtClean="0">
              <a:solidFill>
                <a:schemeClr val="tx1"/>
              </a:solidFill>
            </a:endParaRPr>
          </a:p>
          <a:p>
            <a:r>
              <a:rPr lang="el-GR" b="1" dirty="0">
                <a:solidFill>
                  <a:schemeClr val="tx1"/>
                </a:solidFill>
              </a:rPr>
              <a:t> </a:t>
            </a:r>
            <a:endParaRPr lang="el-GR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l-GR" dirty="0" smtClean="0">
                <a:solidFill>
                  <a:schemeClr val="tx1"/>
                </a:solidFill>
              </a:rPr>
              <a:t> Η </a:t>
            </a:r>
            <a:r>
              <a:rPr lang="el-GR" dirty="0">
                <a:solidFill>
                  <a:schemeClr val="tx1"/>
                </a:solidFill>
              </a:rPr>
              <a:t>δεξαμενή να μπορεί να τροφοδοτείται με διάλυμα από 100 μ</a:t>
            </a:r>
            <a:r>
              <a:rPr lang="en-GB" dirty="0">
                <a:solidFill>
                  <a:schemeClr val="tx1"/>
                </a:solidFill>
              </a:rPr>
              <a:t>l</a:t>
            </a:r>
            <a:r>
              <a:rPr lang="el-GR" dirty="0">
                <a:solidFill>
                  <a:schemeClr val="tx1"/>
                </a:solidFill>
              </a:rPr>
              <a:t>- 3 </a:t>
            </a:r>
            <a:r>
              <a:rPr lang="en-US" dirty="0">
                <a:solidFill>
                  <a:schemeClr val="tx1"/>
                </a:solidFill>
              </a:rPr>
              <a:t>ml </a:t>
            </a:r>
            <a:r>
              <a:rPr lang="el-GR" dirty="0" smtClean="0">
                <a:solidFill>
                  <a:schemeClr val="tx1"/>
                </a:solidFill>
              </a:rPr>
              <a:t>μέγιστο</a:t>
            </a:r>
          </a:p>
          <a:p>
            <a:pPr lvl="0"/>
            <a:endParaRPr lang="el-GR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l-GR" dirty="0" smtClean="0">
                <a:solidFill>
                  <a:schemeClr val="tx1"/>
                </a:solidFill>
              </a:rPr>
              <a:t> Το </a:t>
            </a:r>
            <a:r>
              <a:rPr lang="el-GR" dirty="0">
                <a:solidFill>
                  <a:schemeClr val="tx1"/>
                </a:solidFill>
              </a:rPr>
              <a:t>ικρίωμα κολλαγόνου να βρίσκεται σε θάλαμο κλειστής μορφής και να μπορεί να διασφαλιστεί στεγανότητα του </a:t>
            </a:r>
            <a:r>
              <a:rPr lang="el-GR" dirty="0" smtClean="0">
                <a:solidFill>
                  <a:schemeClr val="tx1"/>
                </a:solidFill>
              </a:rPr>
              <a:t>θαλάμου</a:t>
            </a:r>
          </a:p>
          <a:p>
            <a:pPr lvl="0"/>
            <a:endParaRPr lang="el-GR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l-GR" dirty="0" smtClean="0">
                <a:solidFill>
                  <a:schemeClr val="tx1"/>
                </a:solidFill>
              </a:rPr>
              <a:t> Να </a:t>
            </a:r>
            <a:r>
              <a:rPr lang="el-GR" dirty="0">
                <a:solidFill>
                  <a:schemeClr val="tx1"/>
                </a:solidFill>
              </a:rPr>
              <a:t>υπάρχει δυνατότητα πρόσβασης στο θάλαμο για την αλλαγή του ικριώματος κολλαγόνου, τον καθαρισμό και την αποστείρωση του </a:t>
            </a:r>
            <a:r>
              <a:rPr lang="el-GR" dirty="0" smtClean="0">
                <a:solidFill>
                  <a:schemeClr val="tx1"/>
                </a:solidFill>
              </a:rPr>
              <a:t>θαλάμου</a:t>
            </a:r>
          </a:p>
          <a:p>
            <a:pPr lvl="0"/>
            <a:endParaRPr lang="el-GR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l-GR" dirty="0" smtClean="0">
                <a:solidFill>
                  <a:schemeClr val="tx1"/>
                </a:solidFill>
              </a:rPr>
              <a:t> Το </a:t>
            </a:r>
            <a:r>
              <a:rPr lang="el-GR" dirty="0">
                <a:solidFill>
                  <a:schemeClr val="tx1"/>
                </a:solidFill>
              </a:rPr>
              <a:t>ικρίωμα </a:t>
            </a:r>
            <a:r>
              <a:rPr lang="el-GR" dirty="0" smtClean="0">
                <a:solidFill>
                  <a:schemeClr val="tx1"/>
                </a:solidFill>
              </a:rPr>
              <a:t>να </a:t>
            </a:r>
            <a:r>
              <a:rPr lang="el-GR" dirty="0">
                <a:solidFill>
                  <a:schemeClr val="tx1"/>
                </a:solidFill>
              </a:rPr>
              <a:t>συγκρατείται με κάποιο τρόπο μέσα στο θάλαμο </a:t>
            </a:r>
            <a:r>
              <a:rPr lang="el-GR" dirty="0" smtClean="0">
                <a:solidFill>
                  <a:schemeClr val="tx1"/>
                </a:solidFill>
              </a:rPr>
              <a:t>γιατί </a:t>
            </a:r>
            <a:r>
              <a:rPr lang="el-GR" dirty="0">
                <a:solidFill>
                  <a:schemeClr val="tx1"/>
                </a:solidFill>
              </a:rPr>
              <a:t>όταν συρρικνωθεί η ροή δεν θα περνά διαμέσο </a:t>
            </a:r>
            <a:r>
              <a:rPr lang="el-GR" dirty="0" smtClean="0">
                <a:solidFill>
                  <a:schemeClr val="tx1"/>
                </a:solidFill>
              </a:rPr>
              <a:t>αυτού</a:t>
            </a:r>
          </a:p>
          <a:p>
            <a:pPr lvl="0"/>
            <a:endParaRPr lang="el-GR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l-GR" dirty="0" smtClean="0">
                <a:solidFill>
                  <a:schemeClr val="tx1"/>
                </a:solidFill>
              </a:rPr>
              <a:t> Το </a:t>
            </a:r>
            <a:r>
              <a:rPr lang="el-GR" dirty="0">
                <a:solidFill>
                  <a:schemeClr val="tx1"/>
                </a:solidFill>
              </a:rPr>
              <a:t>ικρίωμα κολλαγόνου είναι κυλινδρικής μορφής με Φ= 5</a:t>
            </a:r>
            <a:r>
              <a:rPr lang="en-GB" dirty="0">
                <a:solidFill>
                  <a:schemeClr val="tx1"/>
                </a:solidFill>
              </a:rPr>
              <a:t>mm </a:t>
            </a:r>
            <a:r>
              <a:rPr lang="el-GR" dirty="0">
                <a:solidFill>
                  <a:schemeClr val="tx1"/>
                </a:solidFill>
              </a:rPr>
              <a:t>και ύψος </a:t>
            </a:r>
            <a:r>
              <a:rPr lang="en-GB" dirty="0">
                <a:solidFill>
                  <a:schemeClr val="tx1"/>
                </a:solidFill>
              </a:rPr>
              <a:t>h</a:t>
            </a:r>
            <a:r>
              <a:rPr lang="el-GR" dirty="0">
                <a:solidFill>
                  <a:schemeClr val="tx1"/>
                </a:solidFill>
              </a:rPr>
              <a:t>= 3</a:t>
            </a:r>
            <a:r>
              <a:rPr lang="en-GB" dirty="0" smtClean="0">
                <a:solidFill>
                  <a:schemeClr val="tx1"/>
                </a:solidFill>
              </a:rPr>
              <a:t>mm</a:t>
            </a:r>
            <a:endParaRPr lang="el-GR" dirty="0" smtClean="0">
              <a:solidFill>
                <a:schemeClr val="tx1"/>
              </a:solidFill>
            </a:endParaRPr>
          </a:p>
          <a:p>
            <a:pPr lvl="0"/>
            <a:endParaRPr lang="el-GR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n-GB" dirty="0">
                <a:solidFill>
                  <a:schemeClr val="tx1"/>
                </a:solidFill>
              </a:rPr>
              <a:t>H </a:t>
            </a:r>
            <a:r>
              <a:rPr lang="el-GR" dirty="0">
                <a:solidFill>
                  <a:schemeClr val="tx1"/>
                </a:solidFill>
              </a:rPr>
              <a:t>παροχή του ρευστού </a:t>
            </a:r>
            <a:r>
              <a:rPr lang="el-GR" dirty="0" smtClean="0">
                <a:solidFill>
                  <a:schemeClr val="tx1"/>
                </a:solidFill>
              </a:rPr>
              <a:t>μέσα </a:t>
            </a:r>
            <a:r>
              <a:rPr lang="el-GR" dirty="0">
                <a:solidFill>
                  <a:schemeClr val="tx1"/>
                </a:solidFill>
              </a:rPr>
              <a:t>θα κυμαίνεται από 1μ</a:t>
            </a:r>
            <a:r>
              <a:rPr lang="en-GB" dirty="0">
                <a:solidFill>
                  <a:schemeClr val="tx1"/>
                </a:solidFill>
              </a:rPr>
              <a:t>l</a:t>
            </a:r>
            <a:r>
              <a:rPr lang="el-GR" dirty="0">
                <a:solidFill>
                  <a:schemeClr val="tx1"/>
                </a:solidFill>
              </a:rPr>
              <a:t>/</a:t>
            </a:r>
            <a:r>
              <a:rPr lang="en-GB" dirty="0">
                <a:solidFill>
                  <a:schemeClr val="tx1"/>
                </a:solidFill>
              </a:rPr>
              <a:t>sec</a:t>
            </a:r>
            <a:r>
              <a:rPr lang="el-GR" dirty="0">
                <a:solidFill>
                  <a:schemeClr val="tx1"/>
                </a:solidFill>
              </a:rPr>
              <a:t>- 10 μ</a:t>
            </a:r>
            <a:r>
              <a:rPr lang="en-GB" dirty="0">
                <a:solidFill>
                  <a:schemeClr val="tx1"/>
                </a:solidFill>
              </a:rPr>
              <a:t>l</a:t>
            </a:r>
            <a:r>
              <a:rPr lang="el-GR" dirty="0">
                <a:solidFill>
                  <a:schemeClr val="tx1"/>
                </a:solidFill>
              </a:rPr>
              <a:t>/</a:t>
            </a:r>
            <a:r>
              <a:rPr lang="en-GB" dirty="0">
                <a:solidFill>
                  <a:schemeClr val="tx1"/>
                </a:solidFill>
              </a:rPr>
              <a:t>sec</a:t>
            </a:r>
            <a:endParaRPr lang="el-GR" dirty="0">
              <a:solidFill>
                <a:schemeClr val="tx1"/>
              </a:solidFill>
            </a:endParaRPr>
          </a:p>
          <a:p>
            <a:pPr lvl="0"/>
            <a:endParaRPr lang="el-GR" dirty="0" smtClean="0">
              <a:solidFill>
                <a:schemeClr val="tx1"/>
              </a:solidFill>
            </a:endParaRPr>
          </a:p>
          <a:p>
            <a:pPr algn="ctr"/>
            <a:endParaRPr lang="el-GR" b="1" u="dbl" dirty="0" smtClean="0"/>
          </a:p>
          <a:p>
            <a:pPr algn="ctr"/>
            <a:endParaRPr lang="el-GR" dirty="0"/>
          </a:p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764704"/>
            <a:ext cx="7704856" cy="56886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ΠΡΟΔΙΑΓΡΑΦΕΣ ΚΑΤΑΣΚΕΥΗΣ</a:t>
            </a:r>
            <a:endParaRPr lang="el-GR" b="1" dirty="0">
              <a:solidFill>
                <a:schemeClr val="tx1"/>
              </a:solidFill>
            </a:endParaRPr>
          </a:p>
          <a:p>
            <a:pPr algn="ctr"/>
            <a:endParaRPr lang="el-GR" b="1" dirty="0" smtClean="0">
              <a:solidFill>
                <a:schemeClr val="tx1"/>
              </a:solidFill>
            </a:endParaRPr>
          </a:p>
          <a:p>
            <a:pPr algn="ctr"/>
            <a:endParaRPr lang="el-GR" dirty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§"/>
            </a:pPr>
            <a:endParaRPr lang="el-GR" dirty="0" smtClean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l-GR" dirty="0" smtClean="0">
                <a:solidFill>
                  <a:schemeClr val="tx1"/>
                </a:solidFill>
              </a:rPr>
              <a:t> Να μπορεί να απορροφηθεί το διάλυμα μέσα από το ικρίωμα ώστε να μπορούμε να αλλάζουμε διαλύματα όποτε χρειάζεται</a:t>
            </a:r>
          </a:p>
          <a:p>
            <a:pPr lvl="0">
              <a:buFont typeface="Wingdings" pitchFamily="2" charset="2"/>
              <a:buChar char="§"/>
            </a:pPr>
            <a:endParaRPr lang="el-GR" dirty="0" smtClean="0">
              <a:solidFill>
                <a:schemeClr val="tx1"/>
              </a:solidFill>
            </a:endParaRPr>
          </a:p>
          <a:p>
            <a:pPr lvl="0">
              <a:buFont typeface="Wingdings" pitchFamily="2" charset="2"/>
              <a:buChar char="§"/>
            </a:pPr>
            <a:r>
              <a:rPr lang="el-GR" dirty="0" smtClean="0">
                <a:solidFill>
                  <a:schemeClr val="tx1"/>
                </a:solidFill>
              </a:rPr>
              <a:t> Να μπορώ να κρατώ το διάλυμμα σ ένα ξεχωριστό δοχείο όταν το χρειάζομαι για το πείραμα και για περαιτέρω επεξεργασία ενώ όταν δεν το χρειάζομαι να πηγαίνει κάπου όπου και θα πετιέται (</a:t>
            </a:r>
            <a:r>
              <a:rPr lang="en-GB" dirty="0" smtClean="0">
                <a:solidFill>
                  <a:schemeClr val="tx1"/>
                </a:solidFill>
              </a:rPr>
              <a:t>waste</a:t>
            </a:r>
            <a:r>
              <a:rPr lang="el-GR" dirty="0" smtClean="0">
                <a:solidFill>
                  <a:schemeClr val="tx1"/>
                </a:solidFill>
              </a:rPr>
              <a:t>). Η παραπάνω διαδικασία να γίνεται αυτόματα </a:t>
            </a:r>
          </a:p>
          <a:p>
            <a:pPr lvl="0"/>
            <a:endParaRPr lang="el-GR" dirty="0" smtClean="0">
              <a:solidFill>
                <a:schemeClr val="tx1"/>
              </a:solidFill>
            </a:endParaRPr>
          </a:p>
          <a:p>
            <a:pPr lvl="0"/>
            <a:endParaRPr lang="el-GR" dirty="0">
              <a:solidFill>
                <a:schemeClr val="tx1"/>
              </a:solidFill>
            </a:endParaRPr>
          </a:p>
          <a:p>
            <a:pPr lvl="0"/>
            <a:endParaRPr lang="el-GR" dirty="0" smtClean="0">
              <a:solidFill>
                <a:schemeClr val="tx1"/>
              </a:solidFill>
            </a:endParaRPr>
          </a:p>
          <a:p>
            <a:pPr lvl="0"/>
            <a:endParaRPr lang="el-GR" dirty="0">
              <a:solidFill>
                <a:schemeClr val="tx1"/>
              </a:solidFill>
            </a:endParaRPr>
          </a:p>
          <a:p>
            <a:pPr lvl="0"/>
            <a:endParaRPr lang="el-GR" dirty="0" smtClean="0">
              <a:solidFill>
                <a:schemeClr val="tx1"/>
              </a:solidFill>
            </a:endParaRPr>
          </a:p>
          <a:p>
            <a:pPr lvl="0"/>
            <a:endParaRPr lang="el-GR" dirty="0">
              <a:solidFill>
                <a:schemeClr val="tx1"/>
              </a:solidFill>
            </a:endParaRPr>
          </a:p>
          <a:p>
            <a:pPr lvl="0"/>
            <a:endParaRPr lang="el-G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650503"/>
          </a:xfrm>
        </p:spPr>
        <p:txBody>
          <a:bodyPr>
            <a:normAutofit/>
          </a:bodyPr>
          <a:lstStyle/>
          <a:p>
            <a:r>
              <a:rPr lang="el-GR" sz="2400" dirty="0" smtClean="0"/>
              <a:t>ΜΕΘΟΔΟΙ ΚΑΤΑΣΚΕΥΗΣ- ΥΛΙΚΑ</a:t>
            </a:r>
            <a:endParaRPr lang="el-GR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1268760"/>
            <a:ext cx="6512768" cy="5040560"/>
          </a:xfrm>
        </p:spPr>
        <p:txBody>
          <a:bodyPr>
            <a:normAutofit/>
          </a:bodyPr>
          <a:lstStyle/>
          <a:p>
            <a:pPr algn="l"/>
            <a:r>
              <a:rPr lang="en-GB" sz="2000" b="1" u="sng" dirty="0" smtClean="0">
                <a:solidFill>
                  <a:schemeClr val="tx1"/>
                </a:solidFill>
              </a:rPr>
              <a:t>ΜΕΘΟΔΟΙ</a:t>
            </a:r>
            <a:endParaRPr lang="el-GR" sz="2000" b="1" u="sng" dirty="0" smtClean="0">
              <a:solidFill>
                <a:schemeClr val="tx1"/>
              </a:solidFill>
            </a:endParaRPr>
          </a:p>
          <a:p>
            <a:pPr algn="l"/>
            <a:endParaRPr lang="el-GR" sz="2000" dirty="0">
              <a:solidFill>
                <a:schemeClr val="tx1"/>
              </a:solidFill>
            </a:endParaRPr>
          </a:p>
          <a:p>
            <a:pPr lvl="0" algn="l">
              <a:buFont typeface="Wingdings" pitchFamily="2" charset="2"/>
              <a:buChar char="§"/>
            </a:pPr>
            <a:r>
              <a:rPr lang="el-GR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Photolithography</a:t>
            </a:r>
            <a:r>
              <a:rPr lang="el-GR" sz="2000" dirty="0" smtClean="0">
                <a:solidFill>
                  <a:schemeClr val="tx1"/>
                </a:solidFill>
              </a:rPr>
              <a:t> </a:t>
            </a:r>
            <a:r>
              <a:rPr lang="el-GR" sz="2000" dirty="0">
                <a:solidFill>
                  <a:schemeClr val="tx1"/>
                </a:solidFill>
              </a:rPr>
              <a:t>(</a:t>
            </a:r>
            <a:r>
              <a:rPr lang="en-GB" sz="2000" dirty="0">
                <a:solidFill>
                  <a:schemeClr val="tx1"/>
                </a:solidFill>
              </a:rPr>
              <a:t>UV </a:t>
            </a:r>
            <a:r>
              <a:rPr lang="en-GB" sz="2000" dirty="0" smtClean="0">
                <a:solidFill>
                  <a:schemeClr val="tx1"/>
                </a:solidFill>
              </a:rPr>
              <a:t>light)</a:t>
            </a:r>
            <a:r>
              <a:rPr lang="el-GR" sz="2000" dirty="0" smtClean="0">
                <a:solidFill>
                  <a:schemeClr val="tx1"/>
                </a:solidFill>
              </a:rPr>
              <a:t>-</a:t>
            </a:r>
            <a:r>
              <a:rPr lang="en-GB" sz="2000" dirty="0" smtClean="0">
                <a:solidFill>
                  <a:schemeClr val="tx1"/>
                </a:solidFill>
              </a:rPr>
              <a:t>Softlithography</a:t>
            </a:r>
            <a:endParaRPr lang="el-GR" sz="2000" dirty="0">
              <a:solidFill>
                <a:schemeClr val="tx1"/>
              </a:solidFill>
            </a:endParaRPr>
          </a:p>
          <a:p>
            <a:pPr lvl="0" algn="l"/>
            <a:r>
              <a:rPr lang="el-GR" sz="1400" dirty="0" smtClean="0">
                <a:solidFill>
                  <a:schemeClr val="tx1"/>
                </a:solidFill>
              </a:rPr>
              <a:t>- Μεγάλη ακρίβεια με κρίσιμες διαστάσεις μέχρι και 0,1μ</a:t>
            </a:r>
            <a:r>
              <a:rPr lang="en-US" sz="1400" dirty="0" smtClean="0">
                <a:solidFill>
                  <a:schemeClr val="tx1"/>
                </a:solidFill>
              </a:rPr>
              <a:t>m.</a:t>
            </a:r>
            <a:r>
              <a:rPr lang="el-GR" sz="1400" dirty="0" smtClean="0">
                <a:solidFill>
                  <a:schemeClr val="tx1"/>
                </a:solidFill>
              </a:rPr>
              <a:t> Όμως οι δικές μας είναι μεγάλες για αυτή τη μέθοδο και είναι περισσότερο πολύπλοκη και ακριβή</a:t>
            </a:r>
            <a:endParaRPr lang="el-GR" sz="1400" dirty="0">
              <a:solidFill>
                <a:schemeClr val="tx1"/>
              </a:solidFill>
            </a:endParaRPr>
          </a:p>
          <a:p>
            <a:pPr lvl="0" algn="l">
              <a:buFont typeface="Wingdings" pitchFamily="2" charset="2"/>
              <a:buChar char="§"/>
            </a:pPr>
            <a:r>
              <a:rPr lang="el-GR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Injection molding</a:t>
            </a:r>
            <a:endParaRPr lang="el-GR" sz="2000" dirty="0">
              <a:solidFill>
                <a:schemeClr val="tx1"/>
              </a:solidFill>
            </a:endParaRPr>
          </a:p>
          <a:p>
            <a:pPr lvl="0" algn="l">
              <a:buFont typeface="Wingdings" pitchFamily="2" charset="2"/>
              <a:buChar char="§"/>
            </a:pPr>
            <a:r>
              <a:rPr lang="el-GR" sz="2000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Laser micromaching</a:t>
            </a:r>
            <a:endParaRPr lang="el-GR" sz="2000" dirty="0" smtClean="0">
              <a:solidFill>
                <a:schemeClr val="tx1"/>
              </a:solidFill>
            </a:endParaRPr>
          </a:p>
          <a:p>
            <a:pPr lvl="0" algn="l"/>
            <a:r>
              <a:rPr lang="el-GR" sz="1400" dirty="0" smtClean="0">
                <a:solidFill>
                  <a:schemeClr val="tx1"/>
                </a:solidFill>
              </a:rPr>
              <a:t>- Η ακρίβεια </a:t>
            </a:r>
            <a:r>
              <a:rPr lang="el-GR" sz="1400" dirty="0">
                <a:solidFill>
                  <a:schemeClr val="tx1"/>
                </a:solidFill>
              </a:rPr>
              <a:t>που μπορούμε να πετύχουμε είναι της τάξης των </a:t>
            </a:r>
            <a:r>
              <a:rPr lang="en-GB" sz="1400" dirty="0">
                <a:solidFill>
                  <a:schemeClr val="tx1"/>
                </a:solidFill>
              </a:rPr>
              <a:t>nm</a:t>
            </a:r>
            <a:r>
              <a:rPr lang="el-GR" sz="1400" dirty="0">
                <a:solidFill>
                  <a:schemeClr val="tx1"/>
                </a:solidFill>
              </a:rPr>
              <a:t> με έλεγχο μόνο από τον υπολογιστή</a:t>
            </a:r>
            <a:endParaRPr lang="el-GR" sz="1400" dirty="0" smtClean="0">
              <a:solidFill>
                <a:schemeClr val="tx1"/>
              </a:solidFill>
            </a:endParaRPr>
          </a:p>
          <a:p>
            <a:pPr lvl="0" algn="l"/>
            <a:r>
              <a:rPr lang="el-GR" sz="1400" dirty="0" smtClean="0">
                <a:solidFill>
                  <a:schemeClr val="tx1"/>
                </a:solidFill>
              </a:rPr>
              <a:t>- Αξιόπιστη</a:t>
            </a:r>
            <a:r>
              <a:rPr lang="el-GR" sz="1400" dirty="0">
                <a:solidFill>
                  <a:schemeClr val="tx1"/>
                </a:solidFill>
              </a:rPr>
              <a:t>, γρήγορη και </a:t>
            </a:r>
            <a:r>
              <a:rPr lang="el-GR" sz="1400" dirty="0" smtClean="0">
                <a:solidFill>
                  <a:schemeClr val="tx1"/>
                </a:solidFill>
              </a:rPr>
              <a:t>φθηνή μέθοδος</a:t>
            </a:r>
          </a:p>
          <a:p>
            <a:pPr lvl="0" algn="l">
              <a:buFontTx/>
              <a:buChar char="-"/>
            </a:pPr>
            <a:r>
              <a:rPr lang="el-GR" sz="1400" dirty="0" smtClean="0">
                <a:solidFill>
                  <a:schemeClr val="tx1"/>
                </a:solidFill>
              </a:rPr>
              <a:t> Με </a:t>
            </a:r>
            <a:r>
              <a:rPr lang="el-GR" sz="1400" dirty="0">
                <a:solidFill>
                  <a:schemeClr val="tx1"/>
                </a:solidFill>
              </a:rPr>
              <a:t>την ενχάραξη της επιφάνειας του υλικού δεν επηρεάζονται τα υπόλοιπα υποστρώματα </a:t>
            </a:r>
            <a:endParaRPr lang="el-GR" sz="1400" dirty="0" smtClean="0">
              <a:solidFill>
                <a:schemeClr val="tx1"/>
              </a:solidFill>
            </a:endParaRPr>
          </a:p>
          <a:p>
            <a:pPr lvl="0" algn="l">
              <a:buFontTx/>
              <a:buChar char="-"/>
            </a:pPr>
            <a:r>
              <a:rPr lang="el-GR" sz="1400" dirty="0" smtClean="0">
                <a:solidFill>
                  <a:schemeClr val="tx1"/>
                </a:solidFill>
              </a:rPr>
              <a:t> Ομοίως </a:t>
            </a:r>
            <a:r>
              <a:rPr lang="el-GR" sz="1400" dirty="0">
                <a:solidFill>
                  <a:schemeClr val="tx1"/>
                </a:solidFill>
              </a:rPr>
              <a:t>με την προηγούμενη μέθοδο το </a:t>
            </a:r>
            <a:r>
              <a:rPr lang="en-GB" sz="1400" dirty="0">
                <a:solidFill>
                  <a:schemeClr val="tx1"/>
                </a:solidFill>
              </a:rPr>
              <a:t>laser</a:t>
            </a:r>
            <a:r>
              <a:rPr lang="el-GR" sz="1400" dirty="0">
                <a:solidFill>
                  <a:schemeClr val="tx1"/>
                </a:solidFill>
              </a:rPr>
              <a:t> δεν μπορεί να χαράξει σε τόσο μεγάλο </a:t>
            </a:r>
            <a:r>
              <a:rPr lang="el-GR" sz="1400" dirty="0" smtClean="0">
                <a:solidFill>
                  <a:schemeClr val="tx1"/>
                </a:solidFill>
              </a:rPr>
              <a:t>βάθος</a:t>
            </a:r>
          </a:p>
          <a:p>
            <a:pPr lvl="0" algn="l"/>
            <a:r>
              <a:rPr lang="el-GR" sz="1400" dirty="0" smtClean="0">
                <a:solidFill>
                  <a:schemeClr val="tx1"/>
                </a:solidFill>
              </a:rPr>
              <a:t>- Τα </a:t>
            </a:r>
            <a:r>
              <a:rPr lang="el-GR" sz="1400" dirty="0">
                <a:solidFill>
                  <a:schemeClr val="tx1"/>
                </a:solidFill>
              </a:rPr>
              <a:t>υπολείμματα άνθρακα που μένουν στην επιφάνεια του υλικού από την ενχάραξη δεν πρέπει να έρθουν σε επαφή με το κολλαγόνο καθώς θα μολύνουν τα κύτταρα</a:t>
            </a:r>
            <a:endParaRPr lang="el-GR" sz="1400" dirty="0" smtClean="0">
              <a:solidFill>
                <a:schemeClr val="tx1"/>
              </a:solidFill>
            </a:endParaRPr>
          </a:p>
          <a:p>
            <a:pPr lvl="0" algn="l"/>
            <a:endParaRPr lang="el-GR" sz="2000" dirty="0">
              <a:solidFill>
                <a:schemeClr val="tx1"/>
              </a:solidFill>
            </a:endParaRPr>
          </a:p>
          <a:p>
            <a:pPr algn="l"/>
            <a:endParaRPr lang="el-GR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1691680" y="1844824"/>
            <a:ext cx="3888432" cy="576064"/>
            <a:chOff x="1691680" y="1844824"/>
            <a:chExt cx="3888432" cy="576064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691680" y="1988840"/>
              <a:ext cx="3816424" cy="43204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>
              <a:off x="1763688" y="1844824"/>
              <a:ext cx="3816424" cy="576064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1619672" y="3068960"/>
            <a:ext cx="1512168" cy="1368152"/>
            <a:chOff x="1331640" y="2708920"/>
            <a:chExt cx="1512168" cy="136815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691680" y="2780928"/>
              <a:ext cx="1152128" cy="36004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1907704" y="2708920"/>
              <a:ext cx="720080" cy="57606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1331640" y="3356992"/>
              <a:ext cx="1296144" cy="72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200" dirty="0" smtClean="0">
                  <a:solidFill>
                    <a:schemeClr val="tx1"/>
                  </a:solidFill>
                </a:rPr>
                <a:t>Οχι για όλη την κατασκευή</a:t>
              </a:r>
              <a:endParaRPr lang="el-GR" sz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l-GR" sz="2000" b="1" u="sng" dirty="0" smtClean="0"/>
              <a:t>ΥΛΙΚΑ</a:t>
            </a:r>
            <a:endParaRPr lang="el-GR" sz="20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363272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000" b="1" dirty="0"/>
              <a:t>PDMS</a:t>
            </a:r>
            <a:r>
              <a:rPr lang="el-GR" sz="2000" b="1" dirty="0" smtClean="0"/>
              <a:t>:</a:t>
            </a:r>
          </a:p>
          <a:p>
            <a:pPr>
              <a:buNone/>
            </a:pPr>
            <a:endParaRPr lang="el-GR" sz="2000" b="1" dirty="0" smtClean="0"/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</a:t>
            </a:r>
            <a:r>
              <a:rPr lang="el-GR" sz="2000" dirty="0" smtClean="0"/>
              <a:t>ίναι </a:t>
            </a:r>
            <a:r>
              <a:rPr lang="el-GR" sz="2000" dirty="0"/>
              <a:t>ένα οπτικά διαφανές ελαστομερές του οποίου η δυσκαμψία μπορεί να ελεγχθεί από ένα πολύ μαλακό σ ένα πιο σκληρό υλικό</a:t>
            </a:r>
            <a:endParaRPr lang="el-GR" sz="2000" b="1" dirty="0" smtClean="0"/>
          </a:p>
          <a:p>
            <a:pPr>
              <a:buFont typeface="Wingdings" pitchFamily="2" charset="2"/>
              <a:buChar char="§"/>
            </a:pPr>
            <a:r>
              <a:rPr lang="el-GR" sz="2000" dirty="0" smtClean="0"/>
              <a:t>Εύκολη</a:t>
            </a:r>
            <a:r>
              <a:rPr lang="el-GR" sz="2000" dirty="0"/>
              <a:t>, πιο φθηνή και πιο ευέλικτη </a:t>
            </a:r>
            <a:r>
              <a:rPr lang="el-GR" sz="2000" dirty="0" smtClean="0"/>
              <a:t>κατασκευή από </a:t>
            </a:r>
            <a:r>
              <a:rPr lang="el-GR" sz="2000" dirty="0"/>
              <a:t>πυρίτιο </a:t>
            </a:r>
            <a:r>
              <a:rPr lang="el-GR" sz="2000" dirty="0" smtClean="0"/>
              <a:t>ή γυαλί</a:t>
            </a:r>
            <a:endParaRPr lang="el-GR" sz="2000" dirty="0"/>
          </a:p>
          <a:p>
            <a:pPr>
              <a:buFont typeface="Wingdings" pitchFamily="2" charset="2"/>
              <a:buChar char="§"/>
            </a:pPr>
            <a:r>
              <a:rPr lang="el-GR" sz="2000" dirty="0" smtClean="0"/>
              <a:t> </a:t>
            </a:r>
            <a:r>
              <a:rPr lang="el-GR" sz="2000" dirty="0"/>
              <a:t>Ε</a:t>
            </a:r>
            <a:r>
              <a:rPr lang="el-GR" sz="2000" dirty="0" smtClean="0"/>
              <a:t>ίναι </a:t>
            </a:r>
            <a:r>
              <a:rPr lang="el-GR" sz="2000" dirty="0"/>
              <a:t>πιο εύκολο να σφραγίσουμε τα κανάλια του </a:t>
            </a:r>
            <a:r>
              <a:rPr lang="en-GB" sz="2000" dirty="0" smtClean="0"/>
              <a:t>PDMS</a:t>
            </a:r>
            <a:r>
              <a:rPr lang="el-GR" sz="2000" dirty="0" smtClean="0"/>
              <a:t>, δεν χρειάζονται υψηλές θερμοκρασίες και πιέσεις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 </a:t>
            </a:r>
            <a:r>
              <a:rPr lang="el-GR" sz="2000" dirty="0" smtClean="0"/>
              <a:t>Αποκολλάται </a:t>
            </a:r>
            <a:r>
              <a:rPr lang="el-GR" sz="2000" dirty="0"/>
              <a:t>από ένα καλούπι χωρίς να καταστρέφει το υλικό του ούτε αυτό του καλουπιού</a:t>
            </a:r>
            <a:r>
              <a:rPr lang="el-GR" sz="2000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Ε</a:t>
            </a:r>
            <a:r>
              <a:rPr lang="el-GR" sz="2000" dirty="0" smtClean="0"/>
              <a:t>ίναι </a:t>
            </a:r>
            <a:r>
              <a:rPr lang="el-GR" sz="2000" dirty="0"/>
              <a:t>μη τοξικό σε πρωτείνες και </a:t>
            </a:r>
            <a:endParaRPr lang="el-GR" sz="2000" dirty="0" smtClean="0"/>
          </a:p>
          <a:p>
            <a:pPr>
              <a:buNone/>
            </a:pPr>
            <a:r>
              <a:rPr lang="el-GR" sz="2000" dirty="0"/>
              <a:t> </a:t>
            </a:r>
            <a:r>
              <a:rPr lang="el-GR" sz="2000" dirty="0" smtClean="0"/>
              <a:t>     κύτταρα, είναι </a:t>
            </a:r>
            <a:r>
              <a:rPr lang="el-GR" sz="2000" dirty="0"/>
              <a:t>συμβατό με το νερό και </a:t>
            </a:r>
          </a:p>
          <a:p>
            <a:pPr>
              <a:buNone/>
            </a:pPr>
            <a:r>
              <a:rPr lang="el-GR" sz="2000" dirty="0"/>
              <a:t> </a:t>
            </a:r>
            <a:r>
              <a:rPr lang="el-GR" sz="2000" dirty="0" smtClean="0"/>
              <a:t>     τους περισσότερους </a:t>
            </a:r>
            <a:r>
              <a:rPr lang="el-GR" sz="2000" dirty="0"/>
              <a:t>πολικούς οργανικούς </a:t>
            </a:r>
            <a:endParaRPr lang="el-GR" sz="2000" dirty="0" smtClean="0"/>
          </a:p>
          <a:p>
            <a:pPr>
              <a:buNone/>
            </a:pPr>
            <a:r>
              <a:rPr lang="el-GR" sz="2000" dirty="0"/>
              <a:t> </a:t>
            </a:r>
            <a:r>
              <a:rPr lang="el-GR" sz="2000" dirty="0" smtClean="0"/>
              <a:t>     διαλύτες</a:t>
            </a:r>
            <a:endParaRPr lang="el-GR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789040"/>
            <a:ext cx="367240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el-GR" sz="2000" b="1" u="sng" dirty="0" smtClean="0"/>
              <a:t>ΥΛΙΚΑ</a:t>
            </a:r>
            <a:endParaRPr lang="el-GR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en-GB" sz="2000" b="1" dirty="0"/>
              <a:t>PLEXIGLASS</a:t>
            </a:r>
            <a:r>
              <a:rPr lang="el-GR" sz="2000" b="1" dirty="0"/>
              <a:t> (</a:t>
            </a:r>
            <a:r>
              <a:rPr lang="en-GB" sz="2000" b="1" dirty="0"/>
              <a:t>PMMA</a:t>
            </a:r>
            <a:r>
              <a:rPr lang="el-GR" sz="2000" b="1" dirty="0" smtClean="0"/>
              <a:t>):</a:t>
            </a:r>
          </a:p>
          <a:p>
            <a:pPr>
              <a:buNone/>
            </a:pPr>
            <a:endParaRPr lang="el-GR" sz="2000" b="1" dirty="0" smtClean="0"/>
          </a:p>
          <a:p>
            <a:pPr>
              <a:buFont typeface="Wingdings" pitchFamily="2" charset="2"/>
              <a:buChar char="§"/>
            </a:pPr>
            <a:r>
              <a:rPr lang="el-GR" sz="2000" b="1" dirty="0"/>
              <a:t> </a:t>
            </a:r>
            <a:r>
              <a:rPr lang="el-GR" sz="2000" dirty="0"/>
              <a:t>Δ</a:t>
            </a:r>
            <a:r>
              <a:rPr lang="el-GR" sz="2000" dirty="0" smtClean="0"/>
              <a:t>ιαφανές θερμοπλαστικό, </a:t>
            </a:r>
            <a:r>
              <a:rPr lang="el-GR" sz="2000" dirty="0"/>
              <a:t>διαχειρίσιμο και φθηνό</a:t>
            </a:r>
            <a:endParaRPr lang="el-GR" sz="2000" dirty="0" smtClean="0"/>
          </a:p>
          <a:p>
            <a:pPr>
              <a:buFont typeface="Wingdings" pitchFamily="2" charset="2"/>
              <a:buChar char="§"/>
            </a:pPr>
            <a:r>
              <a:rPr lang="el-GR" sz="2000" dirty="0" smtClean="0"/>
              <a:t> Προτιμάται </a:t>
            </a:r>
            <a:r>
              <a:rPr lang="el-GR" sz="2000" dirty="0"/>
              <a:t>πολλές φορές στις κατασκευές όπου δεν απαιτούνται μεγάλες </a:t>
            </a:r>
            <a:r>
              <a:rPr lang="el-GR" sz="2000" dirty="0" smtClean="0"/>
              <a:t>δυνάμεις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 Εμφανίζει ψαθυρή συμπεριφορά όταν φορτίζεται, κυρίως σε κρουστικές δυνάμεις </a:t>
            </a:r>
            <a:endParaRPr lang="el-GR" dirty="0" smtClean="0"/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 </a:t>
            </a:r>
            <a:r>
              <a:rPr lang="el-GR" sz="2000" dirty="0" smtClean="0"/>
              <a:t>Είναι ευαισθητο σε </a:t>
            </a:r>
            <a:r>
              <a:rPr lang="el-GR" sz="2000" dirty="0"/>
              <a:t>υψηλές θερμοκρασίες (λιώνει στους 160</a:t>
            </a:r>
            <a:r>
              <a:rPr lang="el-GR" sz="2000" baseline="30000" dirty="0"/>
              <a:t>ο</a:t>
            </a:r>
            <a:r>
              <a:rPr lang="el-GR" sz="2000" dirty="0"/>
              <a:t> </a:t>
            </a:r>
            <a:r>
              <a:rPr lang="en-GB" sz="2000" dirty="0"/>
              <a:t>C</a:t>
            </a:r>
            <a:r>
              <a:rPr lang="el-GR" sz="2000" dirty="0"/>
              <a:t>) με αποτέλεσμα να μην μπορούμε να το αποστειρώσουμε σε </a:t>
            </a:r>
            <a:r>
              <a:rPr lang="el-GR" sz="2000" dirty="0" smtClean="0"/>
              <a:t>φούρνο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 </a:t>
            </a:r>
            <a:r>
              <a:rPr lang="el-GR" sz="2000" dirty="0" smtClean="0"/>
              <a:t>Είναι </a:t>
            </a:r>
            <a:r>
              <a:rPr lang="el-GR" sz="2000" dirty="0"/>
              <a:t>πιο σταθερό σε σχέση με άλλα πλαστικά </a:t>
            </a:r>
            <a:endParaRPr lang="el-G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/>
              <a:t>3-διάστατα μοντέλα συσκευής</a:t>
            </a:r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052736"/>
            <a:ext cx="30003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20688"/>
            <a:ext cx="386715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22860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32856"/>
            <a:ext cx="32861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908720"/>
            <a:ext cx="4206713" cy="4172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6632"/>
            <a:ext cx="31813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316835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563888" y="692696"/>
            <a:ext cx="3888432" cy="44644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u="sng" dirty="0" smtClean="0">
                <a:solidFill>
                  <a:schemeClr val="tx1"/>
                </a:solidFill>
              </a:rPr>
              <a:t>ΠΡΩΤΟ ΠΕΙΡΑΜΑ</a:t>
            </a:r>
          </a:p>
          <a:p>
            <a:endParaRPr lang="el-GR" u="sng" dirty="0" smtClean="0">
              <a:solidFill>
                <a:schemeClr val="tx1"/>
              </a:solidFill>
            </a:endParaRPr>
          </a:p>
          <a:p>
            <a:r>
              <a:rPr lang="el-GR" dirty="0" smtClean="0">
                <a:solidFill>
                  <a:schemeClr val="tx1"/>
                </a:solidFill>
              </a:rPr>
              <a:t>Παρατηρήθηκε πως το υγρό εμπαινε στη μήτρα και μέσα στο ικρίωμα. Όταν τοποθετούμε μία πιπέτα από την άλλη μεριά για να το τραβήξουμε αυτή απορροφούσε μικρή ποσότητα από το υγρό ή και καθόλου. </a:t>
            </a:r>
          </a:p>
          <a:p>
            <a:r>
              <a:rPr lang="el-GR" dirty="0" smtClean="0">
                <a:solidFill>
                  <a:schemeClr val="tx1"/>
                </a:solidFill>
              </a:rPr>
              <a:t>Αυτό μπορεί να οφείλεται στη χαμηλή πίεση που ασκεί η πιπέτα, οπότε να χρειάζεται κάποια άλλη διάταξη περισσότερο κατάλληλη</a:t>
            </a:r>
          </a:p>
          <a:p>
            <a:pPr algn="ctr"/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720080"/>
          </a:xfrm>
        </p:spPr>
        <p:txBody>
          <a:bodyPr>
            <a:normAutofit/>
          </a:bodyPr>
          <a:lstStyle/>
          <a:p>
            <a:r>
              <a:rPr lang="el-GR" sz="3200" b="1" dirty="0" smtClean="0"/>
              <a:t>ΕΙΣΑΓΩΓΗ</a:t>
            </a:r>
            <a:endParaRPr lang="el-GR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268760"/>
            <a:ext cx="6984776" cy="4968552"/>
          </a:xfrm>
        </p:spPr>
        <p:txBody>
          <a:bodyPr>
            <a:normAutofit/>
          </a:bodyPr>
          <a:lstStyle/>
          <a:p>
            <a:pPr algn="l"/>
            <a:r>
              <a:rPr lang="el-GR" sz="2000" dirty="0">
                <a:solidFill>
                  <a:schemeClr val="tx1"/>
                </a:solidFill>
              </a:rPr>
              <a:t>Αντικείμενο μελέτης της παρούσας εργασίας είναι η κατασκευή μιας συσκευής μέσα στην οποία θα γίνεται καλλιέργεια κυττάρων μέσα σε ικρίωμα κολλαγόνου</a:t>
            </a:r>
            <a:r>
              <a:rPr lang="el-GR" sz="20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l-GR" sz="2400" dirty="0">
              <a:solidFill>
                <a:schemeClr val="tx1"/>
              </a:solidFill>
            </a:endParaRPr>
          </a:p>
          <a:p>
            <a:pPr algn="l"/>
            <a:r>
              <a:rPr lang="el-GR" sz="2000" u="sng" dirty="0" smtClean="0">
                <a:solidFill>
                  <a:schemeClr val="tx1"/>
                </a:solidFill>
              </a:rPr>
              <a:t>Σκοπός:</a:t>
            </a:r>
          </a:p>
          <a:p>
            <a:pPr algn="l">
              <a:buFont typeface="Wingdings" pitchFamily="2" charset="2"/>
              <a:buChar char="§"/>
            </a:pPr>
            <a:r>
              <a:rPr lang="el-GR" sz="2000" dirty="0">
                <a:solidFill>
                  <a:schemeClr val="tx1"/>
                </a:solidFill>
              </a:rPr>
              <a:t> Η</a:t>
            </a:r>
            <a:r>
              <a:rPr lang="el-GR" sz="2000" dirty="0" smtClean="0">
                <a:solidFill>
                  <a:schemeClr val="tx1"/>
                </a:solidFill>
              </a:rPr>
              <a:t> μελέτη της μετάδοσης σήματος (</a:t>
            </a:r>
            <a:r>
              <a:rPr lang="en-US" sz="2000" dirty="0" smtClean="0">
                <a:solidFill>
                  <a:schemeClr val="tx1"/>
                </a:solidFill>
              </a:rPr>
              <a:t>signal transduction)</a:t>
            </a:r>
            <a:r>
              <a:rPr lang="el-GR" sz="2000" dirty="0" smtClean="0">
                <a:solidFill>
                  <a:schemeClr val="tx1"/>
                </a:solidFill>
              </a:rPr>
              <a:t> </a:t>
            </a:r>
            <a:r>
              <a:rPr lang="el-GR" sz="2000" dirty="0">
                <a:solidFill>
                  <a:schemeClr val="tx1"/>
                </a:solidFill>
              </a:rPr>
              <a:t>σε κύτταρα που αλληλεπιδρούν με </a:t>
            </a:r>
            <a:r>
              <a:rPr lang="el-GR" sz="2000" dirty="0" smtClean="0">
                <a:solidFill>
                  <a:schemeClr val="tx1"/>
                </a:solidFill>
              </a:rPr>
              <a:t>μία 3- διάστατη εξωκυτταρική</a:t>
            </a:r>
            <a:r>
              <a:rPr lang="en-GB" sz="2000" dirty="0" smtClean="0">
                <a:solidFill>
                  <a:schemeClr val="tx1"/>
                </a:solidFill>
              </a:rPr>
              <a:t> </a:t>
            </a:r>
            <a:r>
              <a:rPr lang="el-GR" sz="2000" dirty="0" smtClean="0">
                <a:solidFill>
                  <a:schemeClr val="tx1"/>
                </a:solidFill>
              </a:rPr>
              <a:t>μήτρα (</a:t>
            </a:r>
            <a:r>
              <a:rPr lang="en-US" sz="2000" dirty="0" smtClean="0">
                <a:solidFill>
                  <a:schemeClr val="tx1"/>
                </a:solidFill>
              </a:rPr>
              <a:t>ECM)</a:t>
            </a:r>
          </a:p>
          <a:p>
            <a:pPr algn="l">
              <a:buFont typeface="Wingdings" pitchFamily="2" charset="2"/>
              <a:buChar char="§"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l-GR" sz="2000" dirty="0" smtClean="0"/>
              <a:t> </a:t>
            </a:r>
            <a:r>
              <a:rPr lang="el-GR" sz="2000" dirty="0">
                <a:solidFill>
                  <a:schemeClr val="tx1"/>
                </a:solidFill>
              </a:rPr>
              <a:t>Η συσκευή </a:t>
            </a:r>
            <a:r>
              <a:rPr lang="el-GR" sz="2000" dirty="0" smtClean="0">
                <a:solidFill>
                  <a:schemeClr val="tx1"/>
                </a:solidFill>
              </a:rPr>
              <a:t>να </a:t>
            </a:r>
            <a:r>
              <a:rPr lang="el-GR" sz="2000" dirty="0">
                <a:solidFill>
                  <a:schemeClr val="tx1"/>
                </a:solidFill>
              </a:rPr>
              <a:t>επιτρέπει  διακίνηση </a:t>
            </a:r>
            <a:r>
              <a:rPr lang="el-GR" sz="2000" dirty="0" smtClean="0">
                <a:solidFill>
                  <a:schemeClr val="tx1"/>
                </a:solidFill>
              </a:rPr>
              <a:t>υγρών με αυτοματοποιημένο τρόπο.</a:t>
            </a:r>
            <a:endParaRPr lang="el-GR" sz="2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el-GR" sz="3200" dirty="0" smtClean="0"/>
              <a:t>ΠΙΘΑΝΑ ΠΕΙΡΑΜΑΤΑ- ΣΥΖΗΤΗΣΗ</a:t>
            </a:r>
            <a:endParaRPr lang="el-GR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6912768" cy="5184576"/>
          </a:xfrm>
        </p:spPr>
        <p:txBody>
          <a:bodyPr>
            <a:normAutofit/>
          </a:bodyPr>
          <a:lstStyle/>
          <a:p>
            <a:pPr algn="l"/>
            <a:endParaRPr lang="el-GR" sz="2000" dirty="0" smtClean="0">
              <a:solidFill>
                <a:schemeClr val="tx1"/>
              </a:solidFill>
            </a:endParaRPr>
          </a:p>
          <a:p>
            <a:pPr algn="l"/>
            <a:r>
              <a:rPr lang="el-GR" sz="2000" u="sng" dirty="0" smtClean="0">
                <a:solidFill>
                  <a:schemeClr val="tx1"/>
                </a:solidFill>
              </a:rPr>
              <a:t>Μελλοντικά:</a:t>
            </a:r>
            <a:endParaRPr lang="el-GR" sz="2000" u="sng" dirty="0">
              <a:solidFill>
                <a:schemeClr val="tx1"/>
              </a:solidFill>
            </a:endParaRPr>
          </a:p>
          <a:p>
            <a:pPr algn="l"/>
            <a:r>
              <a:rPr lang="el-GR" sz="2000" dirty="0">
                <a:solidFill>
                  <a:schemeClr val="tx1"/>
                </a:solidFill>
              </a:rPr>
              <a:t>Π</a:t>
            </a:r>
            <a:r>
              <a:rPr lang="el-GR" sz="2000" dirty="0" smtClean="0">
                <a:solidFill>
                  <a:schemeClr val="tx1"/>
                </a:solidFill>
              </a:rPr>
              <a:t>ειράματα </a:t>
            </a:r>
            <a:r>
              <a:rPr lang="el-GR" sz="2000" dirty="0">
                <a:solidFill>
                  <a:schemeClr val="tx1"/>
                </a:solidFill>
              </a:rPr>
              <a:t>με διάφορους τύπους κυττάρων που θα στοχεύουν στη μελέτη</a:t>
            </a:r>
            <a:r>
              <a:rPr lang="el-GR" sz="2000" dirty="0" smtClean="0">
                <a:solidFill>
                  <a:schemeClr val="tx1"/>
                </a:solidFill>
              </a:rPr>
              <a:t>:</a:t>
            </a:r>
          </a:p>
          <a:p>
            <a:pPr lvl="0" algn="l">
              <a:buFont typeface="Wingdings" pitchFamily="2" charset="2"/>
              <a:buChar char="§"/>
            </a:pPr>
            <a:r>
              <a:rPr lang="el-GR" sz="2000" dirty="0">
                <a:solidFill>
                  <a:schemeClr val="tx1"/>
                </a:solidFill>
              </a:rPr>
              <a:t> </a:t>
            </a:r>
            <a:r>
              <a:rPr lang="el-GR" sz="1800" dirty="0">
                <a:solidFill>
                  <a:schemeClr val="tx1"/>
                </a:solidFill>
              </a:rPr>
              <a:t>Του πως οι ιδιότητες της μήτρας επιδρούν στο φαινότυπο του κυττάρου </a:t>
            </a:r>
          </a:p>
          <a:p>
            <a:pPr lvl="0" algn="l">
              <a:buFont typeface="Wingdings" pitchFamily="2" charset="2"/>
              <a:buChar char="§"/>
            </a:pPr>
            <a:r>
              <a:rPr lang="el-GR" sz="1800" dirty="0" smtClean="0">
                <a:solidFill>
                  <a:schemeClr val="tx1"/>
                </a:solidFill>
              </a:rPr>
              <a:t> </a:t>
            </a:r>
            <a:r>
              <a:rPr lang="el-GR" sz="1800" dirty="0">
                <a:solidFill>
                  <a:schemeClr val="tx1"/>
                </a:solidFill>
              </a:rPr>
              <a:t>Πως η παρουσία και οι ιδιότητες της μήτρας επιδρούν στη συμπεριφορά των κυττάρων σε διάφορα φάρμακα.</a:t>
            </a:r>
          </a:p>
          <a:p>
            <a:pPr algn="l">
              <a:buFont typeface="Wingdings" pitchFamily="2" charset="2"/>
              <a:buChar char="§"/>
            </a:pPr>
            <a:endParaRPr lang="el-GR" sz="2000" dirty="0">
              <a:solidFill>
                <a:schemeClr val="tx1"/>
              </a:solidFill>
            </a:endParaRPr>
          </a:p>
          <a:p>
            <a:pPr algn="l"/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/>
          </a:bodyPr>
          <a:lstStyle/>
          <a:p>
            <a:r>
              <a:rPr lang="el-GR" sz="4000" dirty="0" smtClean="0"/>
              <a:t>ΕΥΧΑΡΙΣΤΩ </a:t>
            </a:r>
            <a:endParaRPr lang="el-G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l-GR" sz="2000" b="0" u="sng" dirty="0" smtClean="0"/>
              <a:t/>
            </a:r>
            <a:br>
              <a:rPr lang="el-GR" sz="2000" b="0" u="sng" dirty="0" smtClean="0"/>
            </a:br>
            <a:endParaRPr lang="el-GR" sz="2000" b="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971600" y="548680"/>
            <a:ext cx="7056784" cy="56166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l-GR" sz="2000" dirty="0" smtClean="0">
                <a:solidFill>
                  <a:schemeClr val="tx1"/>
                </a:solidFill>
              </a:rPr>
              <a:t>      </a:t>
            </a:r>
            <a:r>
              <a:rPr lang="el-GR" sz="2000" u="sng" dirty="0" smtClean="0">
                <a:solidFill>
                  <a:schemeClr val="tx1"/>
                </a:solidFill>
              </a:rPr>
              <a:t>Μετάδοση σήματος (</a:t>
            </a:r>
            <a:r>
              <a:rPr lang="en-GB" sz="2000" u="sng" dirty="0" smtClean="0">
                <a:solidFill>
                  <a:schemeClr val="tx1"/>
                </a:solidFill>
              </a:rPr>
              <a:t>signal transduction</a:t>
            </a:r>
            <a:r>
              <a:rPr lang="el-GR" sz="2000" u="sng" dirty="0" smtClean="0">
                <a:solidFill>
                  <a:schemeClr val="tx1"/>
                </a:solidFill>
              </a:rPr>
              <a:t>) </a:t>
            </a:r>
            <a:endParaRPr lang="en-US" sz="2000" u="sng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l-GR" sz="2000" b="1" u="sng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l-GR" sz="2000" dirty="0" smtClean="0">
                <a:solidFill>
                  <a:schemeClr val="tx1"/>
                </a:solidFill>
              </a:rPr>
              <a:t>      Με </a:t>
            </a:r>
            <a:r>
              <a:rPr lang="el-GR" sz="2000" dirty="0">
                <a:solidFill>
                  <a:schemeClr val="tx1"/>
                </a:solidFill>
              </a:rPr>
              <a:t>τον όρο μετάδοση σήματος (</a:t>
            </a:r>
            <a:r>
              <a:rPr lang="en-GB" sz="2000" dirty="0">
                <a:solidFill>
                  <a:schemeClr val="tx1"/>
                </a:solidFill>
              </a:rPr>
              <a:t>signal transduction</a:t>
            </a:r>
            <a:r>
              <a:rPr lang="el-GR" sz="2000" dirty="0">
                <a:solidFill>
                  <a:schemeClr val="tx1"/>
                </a:solidFill>
              </a:rPr>
              <a:t>)  εννοούμε </a:t>
            </a:r>
            <a:r>
              <a:rPr lang="el-GR" sz="2000" dirty="0" smtClean="0">
                <a:solidFill>
                  <a:schemeClr val="tx1"/>
                </a:solidFill>
              </a:rPr>
              <a:t>τη    διαδικασία </a:t>
            </a:r>
            <a:r>
              <a:rPr lang="el-GR" sz="2000" dirty="0">
                <a:solidFill>
                  <a:schemeClr val="tx1"/>
                </a:solidFill>
              </a:rPr>
              <a:t>κατά την οποία ένα εξωτερικό σήμα ενεργοποιεί κάποιες ειδικές πρωτείνες (</a:t>
            </a:r>
            <a:r>
              <a:rPr lang="en-GB" sz="2000" dirty="0">
                <a:solidFill>
                  <a:schemeClr val="tx1"/>
                </a:solidFill>
              </a:rPr>
              <a:t>receptors</a:t>
            </a:r>
            <a:r>
              <a:rPr lang="el-GR" sz="2000" dirty="0">
                <a:solidFill>
                  <a:schemeClr val="tx1"/>
                </a:solidFill>
              </a:rPr>
              <a:t>) στην επιφάνεια του κυττάρου και στη συνέχεια το μήνυμα μεταφέρεται στο εσωτερικό του κυττάρου δημιουργώντας μια </a:t>
            </a:r>
            <a:r>
              <a:rPr lang="el-GR" sz="2000" dirty="0" smtClean="0">
                <a:solidFill>
                  <a:schemeClr val="tx1"/>
                </a:solidFill>
              </a:rPr>
              <a:t>βιολογική ανταπόκριση.</a:t>
            </a:r>
            <a:endParaRPr lang="el-GR" sz="2000" dirty="0"/>
          </a:p>
          <a:p>
            <a:pPr>
              <a:buNone/>
            </a:pPr>
            <a:endParaRPr lang="el-GR" sz="2000" u="sng" dirty="0"/>
          </a:p>
          <a:p>
            <a:pPr>
              <a:buNone/>
            </a:pPr>
            <a:r>
              <a:rPr lang="el-GR" sz="2000" u="sng" dirty="0" smtClean="0"/>
              <a:t>ΚΑΤΑΣΚΕΥΗ               </a:t>
            </a:r>
          </a:p>
          <a:p>
            <a:pPr>
              <a:buNone/>
            </a:pPr>
            <a:r>
              <a:rPr lang="el-GR" sz="2000" dirty="0" smtClean="0">
                <a:solidFill>
                  <a:schemeClr val="tx1"/>
                </a:solidFill>
              </a:rPr>
              <a:t>3</a:t>
            </a:r>
            <a:r>
              <a:rPr lang="en-US" sz="2000" dirty="0" smtClean="0">
                <a:solidFill>
                  <a:schemeClr val="tx1"/>
                </a:solidFill>
              </a:rPr>
              <a:t>D </a:t>
            </a:r>
            <a:r>
              <a:rPr lang="el-GR" sz="2000" dirty="0" smtClean="0">
                <a:solidFill>
                  <a:schemeClr val="tx1"/>
                </a:solidFill>
              </a:rPr>
              <a:t>μήτρα:  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Α</a:t>
            </a:r>
            <a:r>
              <a:rPr lang="el-GR" sz="2000" dirty="0" smtClean="0">
                <a:solidFill>
                  <a:schemeClr val="tx1"/>
                </a:solidFill>
              </a:rPr>
              <a:t>ποτελεί ένα πιο ρεαλιστικό μοντέλο κυττάρων  καθώς ανταποκρίνεται περισσότερο στο φυσικό τους περιβάλλον</a:t>
            </a:r>
            <a:r>
              <a:rPr lang="el-GR" sz="2000" dirty="0" smtClean="0"/>
              <a:t> </a:t>
            </a:r>
            <a:endParaRPr lang="el-GR" sz="2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l-GR" sz="2000" dirty="0" smtClean="0">
                <a:solidFill>
                  <a:schemeClr val="tx1"/>
                </a:solidFill>
              </a:rPr>
              <a:t>Αυτοματοποίηση: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 </a:t>
            </a:r>
            <a:r>
              <a:rPr lang="el-GR" sz="2000" dirty="0" smtClean="0"/>
              <a:t>Επιτρέπει </a:t>
            </a:r>
            <a:r>
              <a:rPr lang="el-GR" sz="2000" dirty="0"/>
              <a:t>τη διεξαγωγή πολλαπλών </a:t>
            </a:r>
            <a:r>
              <a:rPr lang="el-GR" sz="2000" dirty="0" smtClean="0"/>
              <a:t>πειραμάτων </a:t>
            </a:r>
            <a:r>
              <a:rPr lang="el-GR" sz="2000" dirty="0"/>
              <a:t>μέσω των οποίων μπορούμε ταυτοποιήσουμε διάφορες ενεργές ουσίες σ ένα βιολογικό </a:t>
            </a:r>
            <a:r>
              <a:rPr lang="el-GR" sz="2000" dirty="0" smtClean="0"/>
              <a:t>μονοπάτι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 Π</a:t>
            </a:r>
            <a:r>
              <a:rPr lang="el-GR" sz="2000" dirty="0" smtClean="0"/>
              <a:t>ερισσότερα </a:t>
            </a:r>
            <a:r>
              <a:rPr lang="el-GR" sz="2000" dirty="0"/>
              <a:t>δεδομένα</a:t>
            </a:r>
            <a:endParaRPr lang="el-GR" sz="2000" dirty="0" smtClean="0"/>
          </a:p>
          <a:p>
            <a:pPr>
              <a:buFont typeface="Wingdings" pitchFamily="2" charset="2"/>
              <a:buChar char="§"/>
            </a:pPr>
            <a:endParaRPr lang="el-GR" sz="2000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l-GR" sz="20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l-GR" sz="2000" dirty="0">
              <a:solidFill>
                <a:schemeClr val="tx1"/>
              </a:solidFill>
            </a:endParaRP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576064"/>
          </a:xfrm>
        </p:spPr>
        <p:txBody>
          <a:bodyPr>
            <a:normAutofit/>
          </a:bodyPr>
          <a:lstStyle/>
          <a:p>
            <a:r>
              <a:rPr lang="el-GR" sz="2800" b="1" dirty="0"/>
              <a:t>2</a:t>
            </a:r>
            <a:r>
              <a:rPr lang="en-US" sz="2800" b="1" dirty="0" smtClean="0"/>
              <a:t>D</a:t>
            </a:r>
            <a:r>
              <a:rPr lang="el-GR" sz="2800" dirty="0" smtClean="0"/>
              <a:t> </a:t>
            </a:r>
            <a:r>
              <a:rPr lang="en-US" sz="2800" dirty="0"/>
              <a:t>VS</a:t>
            </a:r>
            <a:r>
              <a:rPr lang="el-GR" sz="2800" dirty="0"/>
              <a:t> </a:t>
            </a:r>
            <a:r>
              <a:rPr lang="el-GR" sz="2800" b="1" dirty="0" smtClean="0"/>
              <a:t>3</a:t>
            </a:r>
            <a:r>
              <a:rPr lang="en-US" sz="2800" b="1" dirty="0" smtClean="0"/>
              <a:t>D</a:t>
            </a:r>
            <a:r>
              <a:rPr lang="el-GR" sz="2800" b="1" dirty="0" smtClean="0"/>
              <a:t> </a:t>
            </a:r>
            <a:r>
              <a:rPr lang="el-GR" sz="2800" dirty="0" smtClean="0"/>
              <a:t>ΚΑΛΛΙΕΡΓΕΙΑ</a:t>
            </a:r>
            <a:endParaRPr lang="el-GR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43608" y="1124744"/>
            <a:ext cx="6912768" cy="5184576"/>
          </a:xfrm>
          <a:blipFill dpi="0" rotWithShape="1">
            <a:blip r:embed="rId2" cstate="print">
              <a:alphaModFix amt="56000"/>
            </a:blip>
            <a:srcRect/>
            <a:stretch>
              <a:fillRect/>
            </a:stretch>
          </a:blipFill>
        </p:spPr>
        <p:txBody>
          <a:bodyPr>
            <a:normAutofit fontScale="92500" lnSpcReduction="20000"/>
          </a:bodyPr>
          <a:lstStyle/>
          <a:p>
            <a:pPr algn="l"/>
            <a:r>
              <a:rPr lang="el-GR" sz="2200" u="sng" dirty="0">
                <a:solidFill>
                  <a:schemeClr val="tx1"/>
                </a:solidFill>
              </a:rPr>
              <a:t>2</a:t>
            </a:r>
            <a:r>
              <a:rPr lang="en-US" sz="2200" u="sng" dirty="0">
                <a:solidFill>
                  <a:schemeClr val="tx1"/>
                </a:solidFill>
              </a:rPr>
              <a:t>d </a:t>
            </a:r>
            <a:r>
              <a:rPr lang="en-US" sz="2200" u="sng" dirty="0" smtClean="0">
                <a:solidFill>
                  <a:schemeClr val="tx1"/>
                </a:solidFill>
              </a:rPr>
              <a:t>culture</a:t>
            </a:r>
            <a:endParaRPr lang="el-GR" sz="2200" u="sng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§"/>
            </a:pPr>
            <a:r>
              <a:rPr lang="el-GR" sz="2200" dirty="0">
                <a:solidFill>
                  <a:schemeClr val="tx1"/>
                </a:solidFill>
              </a:rPr>
              <a:t> </a:t>
            </a:r>
            <a:r>
              <a:rPr lang="el-GR" sz="2200" dirty="0" smtClean="0">
                <a:solidFill>
                  <a:schemeClr val="tx1"/>
                </a:solidFill>
              </a:rPr>
              <a:t>Είναι </a:t>
            </a:r>
            <a:r>
              <a:rPr lang="el-GR" sz="2200" dirty="0">
                <a:solidFill>
                  <a:schemeClr val="tx1"/>
                </a:solidFill>
              </a:rPr>
              <a:t>απλό να δημιουργηθεί και να διατηρηθεί- παρέχει καλή βιωσιμότητα των </a:t>
            </a:r>
            <a:r>
              <a:rPr lang="el-GR" sz="2200" dirty="0" smtClean="0">
                <a:solidFill>
                  <a:schemeClr val="tx1"/>
                </a:solidFill>
              </a:rPr>
              <a:t>κυττάρων</a:t>
            </a:r>
          </a:p>
          <a:p>
            <a:pPr lvl="0" algn="l">
              <a:buFont typeface="Wingdings" pitchFamily="2" charset="2"/>
              <a:buChar char="§"/>
            </a:pPr>
            <a:r>
              <a:rPr lang="el-GR" sz="2200" dirty="0" smtClean="0">
                <a:solidFill>
                  <a:schemeClr val="tx1"/>
                </a:solidFill>
              </a:rPr>
              <a:t> </a:t>
            </a:r>
            <a:r>
              <a:rPr lang="el-GR" sz="2200" dirty="0">
                <a:solidFill>
                  <a:schemeClr val="tx1"/>
                </a:solidFill>
              </a:rPr>
              <a:t>Δ</a:t>
            </a:r>
            <a:r>
              <a:rPr lang="el-GR" sz="2200" dirty="0" smtClean="0">
                <a:solidFill>
                  <a:schemeClr val="tx1"/>
                </a:solidFill>
              </a:rPr>
              <a:t>εν αναπαριστά με τον καλύτερο τρόπο το μικροπεριβάλλον των κυττάρων </a:t>
            </a:r>
            <a:r>
              <a:rPr lang="en-US" sz="2200" dirty="0" smtClean="0">
                <a:solidFill>
                  <a:schemeClr val="tx1"/>
                </a:solidFill>
              </a:rPr>
              <a:t>in vivo</a:t>
            </a:r>
            <a:r>
              <a:rPr lang="el-GR" sz="2200" dirty="0" smtClean="0">
                <a:solidFill>
                  <a:schemeClr val="tx1"/>
                </a:solidFill>
              </a:rPr>
              <a:t>, και το περιβάλλον αυτό δεν είναι εύκολα ελέγξιμο</a:t>
            </a:r>
          </a:p>
          <a:p>
            <a:pPr lvl="0" algn="l"/>
            <a:endParaRPr lang="el-GR" sz="2200" dirty="0" smtClean="0">
              <a:solidFill>
                <a:schemeClr val="tx1"/>
              </a:solidFill>
            </a:endParaRPr>
          </a:p>
          <a:p>
            <a:pPr algn="l"/>
            <a:r>
              <a:rPr lang="el-GR" sz="2200" u="sng" dirty="0">
                <a:solidFill>
                  <a:schemeClr val="tx1"/>
                </a:solidFill>
              </a:rPr>
              <a:t>3</a:t>
            </a:r>
            <a:r>
              <a:rPr lang="en-US" sz="2200" u="sng" dirty="0">
                <a:solidFill>
                  <a:schemeClr val="tx1"/>
                </a:solidFill>
              </a:rPr>
              <a:t>d </a:t>
            </a:r>
            <a:r>
              <a:rPr lang="en-US" sz="2200" u="sng" dirty="0" smtClean="0">
                <a:solidFill>
                  <a:schemeClr val="tx1"/>
                </a:solidFill>
              </a:rPr>
              <a:t>culture</a:t>
            </a:r>
            <a:endParaRPr lang="el-GR" sz="2200" u="sng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§"/>
            </a:pPr>
            <a:r>
              <a:rPr lang="el-GR" sz="2200" dirty="0" smtClean="0">
                <a:solidFill>
                  <a:schemeClr val="tx1"/>
                </a:solidFill>
              </a:rPr>
              <a:t> Πιο </a:t>
            </a:r>
            <a:r>
              <a:rPr lang="el-GR" sz="2200" dirty="0">
                <a:solidFill>
                  <a:schemeClr val="tx1"/>
                </a:solidFill>
              </a:rPr>
              <a:t>ρεαλιστικό μοντέλο του φυσικού περιβάλλοντος των κυττάρων και έτσι οι αλληλεπιδράσεις και οι συμπεριφορές των κυττάρων είναι όμοιες με την πραγματική τους </a:t>
            </a:r>
            <a:r>
              <a:rPr lang="el-GR" sz="2200" dirty="0" smtClean="0">
                <a:solidFill>
                  <a:schemeClr val="tx1"/>
                </a:solidFill>
              </a:rPr>
              <a:t>συμπεριφορά</a:t>
            </a:r>
          </a:p>
          <a:p>
            <a:pPr algn="l">
              <a:buFont typeface="Wingdings" pitchFamily="2" charset="2"/>
              <a:buChar char="§"/>
            </a:pPr>
            <a:r>
              <a:rPr lang="el-GR" sz="2200" dirty="0">
                <a:solidFill>
                  <a:schemeClr val="tx1"/>
                </a:solidFill>
              </a:rPr>
              <a:t> </a:t>
            </a:r>
            <a:r>
              <a:rPr lang="el-GR" sz="2200" dirty="0" smtClean="0">
                <a:solidFill>
                  <a:schemeClr val="tx1"/>
                </a:solidFill>
              </a:rPr>
              <a:t>Έτσι τα </a:t>
            </a:r>
            <a:r>
              <a:rPr lang="el-GR" sz="2200" dirty="0">
                <a:solidFill>
                  <a:schemeClr val="tx1"/>
                </a:solidFill>
              </a:rPr>
              <a:t>κύτταρα εκφράζουν διαφορετικό φαινότυπο (</a:t>
            </a:r>
            <a:r>
              <a:rPr lang="en-GB" sz="2200" dirty="0">
                <a:solidFill>
                  <a:schemeClr val="tx1"/>
                </a:solidFill>
              </a:rPr>
              <a:t>diffenentiation</a:t>
            </a:r>
            <a:r>
              <a:rPr lang="el-GR" sz="2200" dirty="0">
                <a:solidFill>
                  <a:schemeClr val="tx1"/>
                </a:solidFill>
              </a:rPr>
              <a:t>, </a:t>
            </a:r>
            <a:r>
              <a:rPr lang="en-GB" sz="2200" dirty="0">
                <a:solidFill>
                  <a:schemeClr val="tx1"/>
                </a:solidFill>
              </a:rPr>
              <a:t>migration</a:t>
            </a:r>
            <a:r>
              <a:rPr lang="el-GR" sz="2200" dirty="0">
                <a:solidFill>
                  <a:schemeClr val="tx1"/>
                </a:solidFill>
              </a:rPr>
              <a:t>, </a:t>
            </a:r>
            <a:r>
              <a:rPr lang="en-GB" sz="2200" dirty="0">
                <a:solidFill>
                  <a:schemeClr val="tx1"/>
                </a:solidFill>
              </a:rPr>
              <a:t>proliferation</a:t>
            </a:r>
            <a:r>
              <a:rPr lang="el-GR" sz="2200" dirty="0">
                <a:solidFill>
                  <a:schemeClr val="tx1"/>
                </a:solidFill>
              </a:rPr>
              <a:t>, </a:t>
            </a:r>
            <a:r>
              <a:rPr lang="en-GB" sz="2200" dirty="0">
                <a:solidFill>
                  <a:schemeClr val="tx1"/>
                </a:solidFill>
              </a:rPr>
              <a:t>morphology etc</a:t>
            </a:r>
            <a:r>
              <a:rPr lang="el-GR" sz="2200" dirty="0">
                <a:solidFill>
                  <a:schemeClr val="tx1"/>
                </a:solidFill>
              </a:rPr>
              <a:t>) το οποίο δεν εκφράζεται σε συμβατά σκληρά </a:t>
            </a:r>
            <a:r>
              <a:rPr lang="el-GR" sz="2200" dirty="0" smtClean="0">
                <a:solidFill>
                  <a:schemeClr val="tx1"/>
                </a:solidFill>
              </a:rPr>
              <a:t>υποστρώματα</a:t>
            </a:r>
          </a:p>
          <a:p>
            <a:pPr algn="l">
              <a:buFont typeface="Wingdings" pitchFamily="2" charset="2"/>
              <a:buChar char="§"/>
            </a:pPr>
            <a:r>
              <a:rPr lang="el-GR" sz="2200" dirty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E</a:t>
            </a:r>
            <a:r>
              <a:rPr lang="el-GR" sz="2200" dirty="0" smtClean="0">
                <a:solidFill>
                  <a:schemeClr val="tx1"/>
                </a:solidFill>
              </a:rPr>
              <a:t>ξασφαλίζονται </a:t>
            </a:r>
            <a:r>
              <a:rPr lang="el-GR" sz="2200" dirty="0">
                <a:solidFill>
                  <a:schemeClr val="tx1"/>
                </a:solidFill>
              </a:rPr>
              <a:t>περισσότερο ελεγχόμενες </a:t>
            </a:r>
            <a:r>
              <a:rPr lang="el-GR" sz="2200" dirty="0" smtClean="0">
                <a:solidFill>
                  <a:schemeClr val="tx1"/>
                </a:solidFill>
              </a:rPr>
              <a:t>συνθήκες</a:t>
            </a:r>
          </a:p>
          <a:p>
            <a:pPr algn="l">
              <a:buFont typeface="Wingdings" pitchFamily="2" charset="2"/>
              <a:buChar char="§"/>
            </a:pPr>
            <a:r>
              <a:rPr lang="el-GR" sz="2200" dirty="0">
                <a:solidFill>
                  <a:schemeClr val="tx1"/>
                </a:solidFill>
              </a:rPr>
              <a:t> </a:t>
            </a:r>
            <a:r>
              <a:rPr lang="el-GR" sz="2200" dirty="0" smtClean="0">
                <a:solidFill>
                  <a:schemeClr val="tx1"/>
                </a:solidFill>
              </a:rPr>
              <a:t>Δυνατότητα </a:t>
            </a:r>
            <a:r>
              <a:rPr lang="el-GR" sz="2200" dirty="0">
                <a:solidFill>
                  <a:schemeClr val="tx1"/>
                </a:solidFill>
              </a:rPr>
              <a:t>να διαχειρισμού της ροής δημιουργώντας κατάλληλες γεωμετρίες και </a:t>
            </a:r>
            <a:r>
              <a:rPr lang="el-GR" sz="2200" dirty="0" smtClean="0">
                <a:solidFill>
                  <a:schemeClr val="tx1"/>
                </a:solidFill>
              </a:rPr>
              <a:t>διατάξεις</a:t>
            </a:r>
          </a:p>
          <a:p>
            <a:pPr algn="l">
              <a:buFont typeface="Wingdings" pitchFamily="2" charset="2"/>
              <a:buChar char="§"/>
            </a:pPr>
            <a:endParaRPr lang="el-GR" sz="2000" dirty="0">
              <a:solidFill>
                <a:schemeClr val="tx1"/>
              </a:solidFill>
            </a:endParaRPr>
          </a:p>
          <a:p>
            <a:pPr lvl="0" algn="l"/>
            <a:endParaRPr lang="el-GR" sz="2000" dirty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§"/>
            </a:pPr>
            <a:endParaRPr lang="el-GR" sz="2000" u="sng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§"/>
            </a:pPr>
            <a:endParaRPr lang="el-GR" sz="2000" dirty="0">
              <a:solidFill>
                <a:schemeClr val="tx1"/>
              </a:solidFill>
            </a:endParaRPr>
          </a:p>
          <a:p>
            <a:pPr algn="l"/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l-GR" sz="2700" dirty="0" smtClean="0"/>
              <a:t/>
            </a:r>
            <a:br>
              <a:rPr lang="el-GR" sz="2700" dirty="0" smtClean="0"/>
            </a:br>
            <a:r>
              <a:rPr lang="el-GR" sz="2200" dirty="0" smtClean="0"/>
              <a:t>Για μια πρώτη εφαρμογή του προτύπου επιλέγουμε καλλιέργεια </a:t>
            </a:r>
            <a:r>
              <a:rPr lang="el-GR" sz="2200" b="1" dirty="0" smtClean="0"/>
              <a:t>ινοβλαστών</a:t>
            </a:r>
            <a:r>
              <a:rPr lang="el-GR" sz="2200" dirty="0" smtClean="0"/>
              <a:t> σε πορώδεις </a:t>
            </a:r>
            <a:r>
              <a:rPr lang="el-GR" sz="2200" b="1" dirty="0" smtClean="0"/>
              <a:t>μήτρες κολλαγόνου</a:t>
            </a:r>
            <a:r>
              <a:rPr lang="el-GR" sz="2200" dirty="0" smtClean="0"/>
              <a:t>.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l-GR" sz="2000" b="1" dirty="0"/>
              <a:t>ΙΝΟΒΛΑΣΤΕΣ</a:t>
            </a:r>
            <a:endParaRPr lang="el-GR" sz="2000" dirty="0"/>
          </a:p>
          <a:p>
            <a:pPr>
              <a:buFont typeface="Wingdings" pitchFamily="2" charset="2"/>
              <a:buChar char="§"/>
            </a:pPr>
            <a:r>
              <a:rPr lang="el-GR" sz="2000" dirty="0" smtClean="0"/>
              <a:t> </a:t>
            </a:r>
            <a:r>
              <a:rPr lang="el-GR" sz="2000" dirty="0"/>
              <a:t>Οι ινοβλάστες αποτελούν κυτταρικό τύπο που συναντάται σε όλα τα είδη συνδετικού </a:t>
            </a:r>
            <a:r>
              <a:rPr lang="el-GR" sz="2000" dirty="0" smtClean="0"/>
              <a:t>ιστού (</a:t>
            </a:r>
            <a:r>
              <a:rPr lang="en-US" sz="2000" dirty="0"/>
              <a:t>epithelial</a:t>
            </a:r>
            <a:r>
              <a:rPr lang="el-GR" sz="2000" dirty="0"/>
              <a:t>,</a:t>
            </a:r>
            <a:r>
              <a:rPr lang="en-US" sz="2000" dirty="0"/>
              <a:t>muscular</a:t>
            </a:r>
            <a:r>
              <a:rPr lang="el-GR" sz="2000" dirty="0" smtClean="0"/>
              <a:t>,</a:t>
            </a:r>
            <a:r>
              <a:rPr lang="en-US" sz="2000" dirty="0" smtClean="0"/>
              <a:t>nervous tissues</a:t>
            </a:r>
            <a:r>
              <a:rPr lang="el-GR" sz="2000" dirty="0" smtClean="0"/>
              <a:t>).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/>
              <a:t> </a:t>
            </a:r>
            <a:r>
              <a:rPr lang="el-GR" sz="2000" dirty="0" smtClean="0"/>
              <a:t>Βασική τους λειτουργία είναι να διατη-</a:t>
            </a:r>
          </a:p>
          <a:p>
            <a:pPr>
              <a:buNone/>
            </a:pPr>
            <a:r>
              <a:rPr lang="el-GR" sz="2000" dirty="0" smtClean="0"/>
              <a:t>ρήσουν τη δομική ακεραιότητα του ιστού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 smtClean="0"/>
              <a:t>Έχουν την ιδιότητα να συνθέτουν και να </a:t>
            </a:r>
          </a:p>
          <a:p>
            <a:pPr>
              <a:buNone/>
            </a:pPr>
            <a:r>
              <a:rPr lang="el-GR" sz="2000" dirty="0"/>
              <a:t>α</a:t>
            </a:r>
            <a:r>
              <a:rPr lang="el-GR" sz="2000" dirty="0" smtClean="0"/>
              <a:t>ναδιαμορφώνουν την εξωκυτταρική μήτρα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 smtClean="0"/>
              <a:t>Μπορούν να δημιουργούν ή και να κατα-</a:t>
            </a:r>
          </a:p>
          <a:p>
            <a:pPr>
              <a:buNone/>
            </a:pPr>
            <a:r>
              <a:rPr lang="el-GR" sz="2000" dirty="0"/>
              <a:t>σ</a:t>
            </a:r>
            <a:r>
              <a:rPr lang="el-GR" sz="2000" dirty="0" smtClean="0"/>
              <a:t>τρέφουν κολλαγόνο 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 smtClean="0"/>
              <a:t>Μία </a:t>
            </a:r>
            <a:r>
              <a:rPr lang="el-GR" sz="2000" dirty="0"/>
              <a:t>κατηγορία ινοβλαστών </a:t>
            </a:r>
            <a:r>
              <a:rPr lang="el-GR" sz="2000" dirty="0" smtClean="0"/>
              <a:t>αποτελούν</a:t>
            </a:r>
          </a:p>
          <a:p>
            <a:pPr marL="457200" indent="-457200">
              <a:buNone/>
            </a:pPr>
            <a:r>
              <a:rPr lang="el-GR" sz="2000" dirty="0" smtClean="0"/>
              <a:t>τα </a:t>
            </a:r>
            <a:r>
              <a:rPr lang="en-GB" sz="2000" dirty="0"/>
              <a:t>cancer associated fibroblasts</a:t>
            </a:r>
            <a:r>
              <a:rPr lang="el-GR" sz="2000" dirty="0"/>
              <a:t> (</a:t>
            </a:r>
            <a:r>
              <a:rPr lang="en-GB" sz="2000" dirty="0"/>
              <a:t>CAFs</a:t>
            </a:r>
            <a:r>
              <a:rPr lang="el-GR" sz="2000" dirty="0"/>
              <a:t>), </a:t>
            </a:r>
            <a:r>
              <a:rPr lang="el-GR" sz="2000" dirty="0" smtClean="0"/>
              <a:t>τα</a:t>
            </a:r>
          </a:p>
          <a:p>
            <a:pPr marL="457200" indent="-457200">
              <a:buNone/>
            </a:pPr>
            <a:r>
              <a:rPr lang="el-GR" sz="2000" dirty="0" smtClean="0"/>
              <a:t>οποία </a:t>
            </a:r>
            <a:r>
              <a:rPr lang="el-GR" sz="2000" dirty="0"/>
              <a:t>συμβάλουν </a:t>
            </a:r>
            <a:r>
              <a:rPr lang="el-GR" sz="2000" dirty="0" smtClean="0"/>
              <a:t>στον πολλαπλασιασμό</a:t>
            </a:r>
            <a:r>
              <a:rPr lang="el-GR" sz="2000" dirty="0"/>
              <a:t>, </a:t>
            </a:r>
            <a:endParaRPr lang="el-GR" sz="2000" dirty="0" smtClean="0"/>
          </a:p>
          <a:p>
            <a:pPr marL="457200" indent="-457200">
              <a:buNone/>
            </a:pPr>
            <a:r>
              <a:rPr lang="el-GR" sz="2000" dirty="0" smtClean="0"/>
              <a:t>στην </a:t>
            </a:r>
            <a:r>
              <a:rPr lang="el-GR" sz="2000" dirty="0"/>
              <a:t>εισβολή του καρκίνου και βοηθούν στην </a:t>
            </a:r>
            <a:endParaRPr lang="el-GR" sz="2000" dirty="0" smtClean="0"/>
          </a:p>
          <a:p>
            <a:pPr marL="457200" indent="-457200">
              <a:buNone/>
            </a:pPr>
            <a:r>
              <a:rPr lang="el-GR" sz="2000" dirty="0" smtClean="0"/>
              <a:t>διατήρηση </a:t>
            </a:r>
            <a:r>
              <a:rPr lang="el-GR" sz="2000" dirty="0"/>
              <a:t>της ανάπτυξης </a:t>
            </a:r>
            <a:r>
              <a:rPr lang="el-GR" sz="2000" dirty="0" smtClean="0"/>
              <a:t>καρκινικών</a:t>
            </a:r>
          </a:p>
          <a:p>
            <a:pPr marL="457200" indent="-457200">
              <a:buNone/>
            </a:pPr>
            <a:r>
              <a:rPr lang="el-GR" sz="2000" dirty="0" smtClean="0"/>
              <a:t> κυττάρων (παθολογία)</a:t>
            </a:r>
            <a:endParaRPr lang="el-GR" sz="2000" dirty="0"/>
          </a:p>
        </p:txBody>
      </p:sp>
      <p:pic>
        <p:nvPicPr>
          <p:cNvPr id="6" name="Content Placeholder 3" descr="Fibroblast-imag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492896"/>
            <a:ext cx="3923928" cy="42095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88640"/>
            <a:ext cx="3008313" cy="1296144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§"/>
            </a:pPr>
            <a:r>
              <a:rPr lang="el-GR" dirty="0" smtClean="0">
                <a:latin typeface="+mn-lt"/>
              </a:rPr>
              <a:t> </a:t>
            </a:r>
            <a:r>
              <a:rPr lang="el-GR" sz="2200" b="0" dirty="0" smtClean="0">
                <a:latin typeface="+mn-lt"/>
              </a:rPr>
              <a:t>Η </a:t>
            </a:r>
            <a:r>
              <a:rPr lang="el-GR" sz="2200" b="0" dirty="0">
                <a:latin typeface="+mn-lt"/>
              </a:rPr>
              <a:t>παρουσία τους </a:t>
            </a:r>
            <a:r>
              <a:rPr lang="el-GR" sz="2200" b="0" dirty="0" smtClean="0">
                <a:latin typeface="+mn-lt"/>
              </a:rPr>
              <a:t>είναι πολύ </a:t>
            </a:r>
            <a:r>
              <a:rPr lang="el-GR" sz="2200" b="0" dirty="0">
                <a:latin typeface="+mn-lt"/>
              </a:rPr>
              <a:t>σημαντική</a:t>
            </a:r>
            <a:br>
              <a:rPr lang="el-GR" sz="2200" b="0" dirty="0">
                <a:latin typeface="+mn-lt"/>
              </a:rPr>
            </a:br>
            <a:r>
              <a:rPr lang="el-GR" sz="2200" b="0" dirty="0">
                <a:latin typeface="+mn-lt"/>
              </a:rPr>
              <a:t>στην επούλωση πληγών</a:t>
            </a:r>
            <a:r>
              <a:rPr lang="el-GR" dirty="0">
                <a:latin typeface="+mn-lt"/>
              </a:rPr>
              <a:t/>
            </a:r>
            <a:br>
              <a:rPr lang="el-GR" dirty="0">
                <a:latin typeface="+mn-lt"/>
              </a:rPr>
            </a:br>
            <a:endParaRPr lang="el-GR" dirty="0">
              <a:latin typeface="+mn-lt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457200" y="1268760"/>
            <a:ext cx="3610744" cy="5589240"/>
          </a:xfrm>
        </p:spPr>
        <p:txBody>
          <a:bodyPr>
            <a:noAutofit/>
          </a:bodyPr>
          <a:lstStyle/>
          <a:p>
            <a:r>
              <a:rPr lang="en-US" sz="1600" u="sng" dirty="0" smtClean="0"/>
              <a:t>R</a:t>
            </a:r>
            <a:r>
              <a:rPr lang="en-GB" sz="1600" u="sng" dirty="0" smtClean="0"/>
              <a:t>e</a:t>
            </a:r>
            <a:r>
              <a:rPr lang="el-GR" sz="1600" u="sng" dirty="0"/>
              <a:t>-</a:t>
            </a:r>
            <a:r>
              <a:rPr lang="en-GB" sz="1600" u="sng" dirty="0" smtClean="0"/>
              <a:t>epitheliazation</a:t>
            </a:r>
            <a:r>
              <a:rPr lang="el-GR" sz="1600" u="sng" dirty="0" smtClean="0"/>
              <a:t> (εκ νέου επιθηλίωση ):</a:t>
            </a:r>
          </a:p>
          <a:p>
            <a:endParaRPr lang="el-GR" sz="1600" u="sng" dirty="0" smtClean="0"/>
          </a:p>
          <a:p>
            <a:r>
              <a:rPr lang="el-GR" sz="1600" dirty="0" smtClean="0"/>
              <a:t>οι ινοβλαστοί μετακινούνται </a:t>
            </a:r>
            <a:r>
              <a:rPr lang="el-GR" sz="1600" dirty="0"/>
              <a:t>μέσα στην περιοχή της πληγής, αφήνοντας κολλαγόνο και άλλες ουσίες(</a:t>
            </a:r>
            <a:r>
              <a:rPr lang="en-GB" sz="1600" dirty="0"/>
              <a:t>fibronectin</a:t>
            </a:r>
            <a:r>
              <a:rPr lang="el-GR" sz="1600" dirty="0"/>
              <a:t>), δημιουργώντας δυνάμεις τριβής οι οποίες τείνουν να παραλληλίσουν το κολλαγόνο και τους ινοβλάστες κατά μήκος της </a:t>
            </a:r>
            <a:r>
              <a:rPr lang="el-GR" sz="1600" dirty="0" smtClean="0"/>
              <a:t>πληγής.</a:t>
            </a:r>
          </a:p>
          <a:p>
            <a:endParaRPr lang="el-GR" sz="1600" dirty="0" smtClean="0"/>
          </a:p>
          <a:p>
            <a:r>
              <a:rPr lang="en-US" sz="1600" u="sng" dirty="0"/>
              <a:t>G</a:t>
            </a:r>
            <a:r>
              <a:rPr lang="en-GB" sz="1600" u="sng" dirty="0" smtClean="0"/>
              <a:t>ranulation tissue</a:t>
            </a:r>
            <a:r>
              <a:rPr lang="el-GR" sz="1600" u="sng" dirty="0" smtClean="0"/>
              <a:t> (Δημιουργία και συστολή του κοκκιώδη ιστού):</a:t>
            </a:r>
          </a:p>
          <a:p>
            <a:endParaRPr lang="el-GR" sz="1600" u="sng" dirty="0" smtClean="0"/>
          </a:p>
          <a:p>
            <a:r>
              <a:rPr lang="el-GR" sz="1600" dirty="0" smtClean="0"/>
              <a:t> Οι ινοβλάστες </a:t>
            </a:r>
            <a:r>
              <a:rPr lang="el-GR" sz="1600" dirty="0"/>
              <a:t>αλλάζουν </a:t>
            </a:r>
            <a:r>
              <a:rPr lang="el-GR" sz="1600" dirty="0" smtClean="0"/>
              <a:t>μορφή μέσω της έντασης (</a:t>
            </a:r>
            <a:r>
              <a:rPr lang="en-GB" sz="1600" dirty="0" smtClean="0"/>
              <a:t>proto</a:t>
            </a:r>
            <a:r>
              <a:rPr lang="el-GR" sz="1600" dirty="0"/>
              <a:t>- </a:t>
            </a:r>
            <a:r>
              <a:rPr lang="en-GB" sz="1600" dirty="0" smtClean="0"/>
              <a:t>myofibroblasts</a:t>
            </a:r>
            <a:r>
              <a:rPr lang="el-GR" sz="1600" dirty="0" smtClean="0"/>
              <a:t>) και μετά διαφοροποιούνται στους </a:t>
            </a:r>
            <a:r>
              <a:rPr lang="en-US" sz="1600" dirty="0" smtClean="0"/>
              <a:t>differentiated </a:t>
            </a:r>
            <a:r>
              <a:rPr lang="sv-SE" sz="1600" dirty="0" smtClean="0"/>
              <a:t>myofibroblasts </a:t>
            </a:r>
            <a:r>
              <a:rPr lang="el-GR" sz="1600" dirty="0" smtClean="0"/>
              <a:t>που δημιουργούν μεγαλύτερες συστολές</a:t>
            </a:r>
            <a:endParaRPr lang="el-GR" sz="1600" u="sng" dirty="0" smtClean="0"/>
          </a:p>
          <a:p>
            <a:endParaRPr lang="el-GR" sz="1800" u="sng" dirty="0"/>
          </a:p>
          <a:p>
            <a:endParaRPr lang="el-GR" sz="1800" u="sng" dirty="0"/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052736"/>
            <a:ext cx="468052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650503"/>
          </a:xfrm>
        </p:spPr>
        <p:txBody>
          <a:bodyPr>
            <a:normAutofit/>
          </a:bodyPr>
          <a:lstStyle/>
          <a:p>
            <a:pPr algn="l"/>
            <a:r>
              <a:rPr lang="el-GR" sz="2000" b="1" dirty="0" smtClean="0"/>
              <a:t>ΚΟΛΛΑΓΟΝΟ</a:t>
            </a:r>
            <a:endParaRPr lang="el-GR" sz="20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7272808" cy="5184576"/>
          </a:xfrm>
        </p:spPr>
        <p:txBody>
          <a:bodyPr>
            <a:normAutofit/>
          </a:bodyPr>
          <a:lstStyle/>
          <a:p>
            <a:pPr algn="l"/>
            <a:r>
              <a:rPr lang="el-GR" sz="2000" dirty="0">
                <a:solidFill>
                  <a:schemeClr val="tx1"/>
                </a:solidFill>
              </a:rPr>
              <a:t>Το κολλαγόνο είναι βασική δομική πρωτείνη του συνδετικού ιστού, η οποία συνθέτει το 25% της συνολικής πρωτείνης στα θηλαστικά</a:t>
            </a:r>
            <a:r>
              <a:rPr lang="el-GR" sz="20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l-GR" sz="2000" dirty="0">
              <a:solidFill>
                <a:schemeClr val="tx1"/>
              </a:solidFill>
            </a:endParaRPr>
          </a:p>
          <a:p>
            <a:pPr algn="l"/>
            <a:r>
              <a:rPr lang="el-GR" sz="2000" u="sng" dirty="0" smtClean="0">
                <a:solidFill>
                  <a:schemeClr val="tx1"/>
                </a:solidFill>
              </a:rPr>
              <a:t>Γιατί το χρησιμοποιούμε</a:t>
            </a:r>
          </a:p>
          <a:p>
            <a:pPr algn="l"/>
            <a:r>
              <a:rPr lang="el-GR" sz="2000" dirty="0" smtClean="0">
                <a:solidFill>
                  <a:schemeClr val="tx1"/>
                </a:solidFill>
              </a:rPr>
              <a:t>Αποτελεί </a:t>
            </a:r>
            <a:r>
              <a:rPr lang="el-GR" sz="2000" dirty="0">
                <a:solidFill>
                  <a:schemeClr val="tx1"/>
                </a:solidFill>
              </a:rPr>
              <a:t>βασικό συστατικό του περιβάλλοντος των </a:t>
            </a:r>
            <a:r>
              <a:rPr lang="el-GR" sz="2000" dirty="0" smtClean="0">
                <a:solidFill>
                  <a:schemeClr val="tx1"/>
                </a:solidFill>
              </a:rPr>
              <a:t>κυττάρων</a:t>
            </a:r>
          </a:p>
          <a:p>
            <a:pPr algn="l"/>
            <a:endParaRPr lang="el-GR" sz="2000" u="sng" dirty="0">
              <a:solidFill>
                <a:schemeClr val="tx1"/>
              </a:solidFill>
            </a:endParaRPr>
          </a:p>
          <a:p>
            <a:pPr algn="l"/>
            <a:r>
              <a:rPr lang="el-GR" sz="2000" u="sng" dirty="0" smtClean="0">
                <a:solidFill>
                  <a:schemeClr val="tx1"/>
                </a:solidFill>
              </a:rPr>
              <a:t>Γιατί πορώδες </a:t>
            </a:r>
            <a:r>
              <a:rPr lang="el-GR" sz="2000" u="sng" dirty="0">
                <a:solidFill>
                  <a:schemeClr val="tx1"/>
                </a:solidFill>
              </a:rPr>
              <a:t>ικρίωμα </a:t>
            </a:r>
            <a:r>
              <a:rPr lang="el-GR" sz="2000" u="sng" dirty="0" smtClean="0">
                <a:solidFill>
                  <a:schemeClr val="tx1"/>
                </a:solidFill>
              </a:rPr>
              <a:t>κολλαγόνου</a:t>
            </a:r>
          </a:p>
          <a:p>
            <a:pPr algn="l"/>
            <a:r>
              <a:rPr lang="el-GR" sz="2000" dirty="0" smtClean="0">
                <a:solidFill>
                  <a:schemeClr val="tx1"/>
                </a:solidFill>
              </a:rPr>
              <a:t>Μέσα στο εξωκυτταρικό περιβάλλον </a:t>
            </a:r>
            <a:r>
              <a:rPr lang="el-GR" sz="2000" dirty="0">
                <a:solidFill>
                  <a:schemeClr val="tx1"/>
                </a:solidFill>
              </a:rPr>
              <a:t>το κολλαγόνο έχει τη μορφή ινών που αποκτούν 3-διάστατη δομή και έτσι δημιουργείται κάτι σαν πορώδες μέσα στο οποίο βρίσκονται τα </a:t>
            </a:r>
            <a:r>
              <a:rPr lang="el-GR" sz="2000" dirty="0" smtClean="0">
                <a:solidFill>
                  <a:schemeClr val="tx1"/>
                </a:solidFill>
              </a:rPr>
              <a:t>κύτταρα</a:t>
            </a:r>
            <a:endParaRPr lang="el-GR" sz="2000" u="sng" dirty="0" smtClean="0">
              <a:solidFill>
                <a:schemeClr val="tx1"/>
              </a:solidFill>
            </a:endParaRPr>
          </a:p>
          <a:p>
            <a:pPr algn="l"/>
            <a:endParaRPr lang="el-GR" sz="2000" u="sng" dirty="0" smtClean="0">
              <a:solidFill>
                <a:schemeClr val="tx1"/>
              </a:solidFill>
            </a:endParaRPr>
          </a:p>
          <a:p>
            <a:pPr algn="l"/>
            <a:endParaRPr lang="el-GR" sz="2000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l-GR" sz="3200" dirty="0" smtClean="0"/>
              <a:t>Κατασκευή Πορώδους Ικριώματος Από Κολλαγόνο</a:t>
            </a:r>
            <a:endParaRPr lang="el-G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l-GR" sz="2000" dirty="0" smtClean="0"/>
              <a:t>Συνολικά 4 στάδια:</a:t>
            </a:r>
          </a:p>
          <a:p>
            <a:pPr>
              <a:buFont typeface="Wingdings" pitchFamily="2" charset="2"/>
              <a:buChar char="§"/>
            </a:pPr>
            <a:r>
              <a:rPr lang="el-GR" sz="2000" dirty="0" smtClean="0"/>
              <a:t>Δ</a:t>
            </a:r>
            <a:r>
              <a:rPr lang="en-GB" sz="2000" dirty="0" smtClean="0"/>
              <a:t>ιάλυμα</a:t>
            </a:r>
            <a:r>
              <a:rPr lang="el-GR" sz="2000" dirty="0" smtClean="0"/>
              <a:t> που</a:t>
            </a:r>
            <a:r>
              <a:rPr lang="en-GB" sz="2000" dirty="0" smtClean="0"/>
              <a:t> </a:t>
            </a:r>
            <a:r>
              <a:rPr lang="en-GB" sz="2000" dirty="0"/>
              <a:t>αποτελείται από ίνες κολλαγόνου και άλλα </a:t>
            </a:r>
            <a:r>
              <a:rPr lang="en-GB" sz="2000" dirty="0" smtClean="0"/>
              <a:t>συστατικά</a:t>
            </a:r>
            <a:r>
              <a:rPr lang="el-GR" sz="2000" dirty="0" smtClean="0"/>
              <a:t> </a:t>
            </a:r>
            <a:r>
              <a:rPr lang="en-GB" sz="2000" dirty="0" smtClean="0"/>
              <a:t>διαλύονται </a:t>
            </a:r>
            <a:r>
              <a:rPr lang="en-GB" sz="2000" dirty="0"/>
              <a:t>μέσα σε οξικό </a:t>
            </a:r>
            <a:r>
              <a:rPr lang="en-GB" sz="2000" dirty="0" smtClean="0"/>
              <a:t>οξύ</a:t>
            </a:r>
            <a:endParaRPr lang="el-GR" sz="2000" dirty="0" smtClean="0"/>
          </a:p>
          <a:p>
            <a:pPr>
              <a:buFont typeface="Wingdings" pitchFamily="2" charset="2"/>
              <a:buChar char="§"/>
            </a:pPr>
            <a:r>
              <a:rPr lang="el-GR" sz="2000" dirty="0" smtClean="0"/>
              <a:t> </a:t>
            </a:r>
            <a:r>
              <a:rPr lang="en-GB" sz="2000" dirty="0"/>
              <a:t>Το διάλυμα αυτό τοποθετείται μέσα </a:t>
            </a:r>
            <a:r>
              <a:rPr lang="en-GB" sz="2000" dirty="0" smtClean="0"/>
              <a:t>σε καλούπι</a:t>
            </a:r>
            <a:r>
              <a:rPr lang="el-GR" sz="2000" dirty="0" smtClean="0"/>
              <a:t> και μετά ψύχεται</a:t>
            </a:r>
            <a:r>
              <a:rPr lang="en-GB" sz="2000" dirty="0" smtClean="0"/>
              <a:t> </a:t>
            </a:r>
            <a:r>
              <a:rPr lang="en-GB" sz="2000" dirty="0"/>
              <a:t>με αποτέλεσμα να δημιουργούνται κρύσταλλοι </a:t>
            </a:r>
            <a:r>
              <a:rPr lang="en-GB" sz="2000" dirty="0" smtClean="0"/>
              <a:t>πάγου</a:t>
            </a:r>
            <a:r>
              <a:rPr lang="el-GR" sz="2000" dirty="0" smtClean="0"/>
              <a:t> </a:t>
            </a:r>
            <a:r>
              <a:rPr lang="en-GB" sz="2000" dirty="0"/>
              <a:t>οι οποίοι αφαιρούνται με εξάχνωση εφαρμόζοντας υψηλή </a:t>
            </a:r>
            <a:r>
              <a:rPr lang="en-GB" sz="2000" dirty="0" smtClean="0"/>
              <a:t>πίεση</a:t>
            </a:r>
            <a:r>
              <a:rPr lang="el-GR" sz="2000" dirty="0" smtClean="0"/>
              <a:t> (</a:t>
            </a:r>
            <a:r>
              <a:rPr lang="en-US" sz="2000" dirty="0" smtClean="0"/>
              <a:t>freeze- drying step)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/>
              <a:t> </a:t>
            </a:r>
            <a:r>
              <a:rPr lang="el-GR" sz="2000" dirty="0"/>
              <a:t>Ε</a:t>
            </a:r>
            <a:r>
              <a:rPr lang="el-GR" sz="2000" dirty="0" smtClean="0"/>
              <a:t>φαρμογή </a:t>
            </a:r>
            <a:r>
              <a:rPr lang="en-GB" sz="2000" dirty="0" smtClean="0"/>
              <a:t>υψηλή</a:t>
            </a:r>
            <a:r>
              <a:rPr lang="el-GR" sz="2000" dirty="0" smtClean="0"/>
              <a:t>ς</a:t>
            </a:r>
            <a:r>
              <a:rPr lang="en-GB" sz="2000" dirty="0" smtClean="0"/>
              <a:t> πίεση</a:t>
            </a:r>
            <a:r>
              <a:rPr lang="el-GR" sz="2000" dirty="0" smtClean="0"/>
              <a:t>ς</a:t>
            </a:r>
            <a:r>
              <a:rPr lang="en-GB" sz="2000" dirty="0" smtClean="0"/>
              <a:t> </a:t>
            </a:r>
            <a:r>
              <a:rPr lang="en-GB" sz="2000" dirty="0"/>
              <a:t>σε αυξανόμενη </a:t>
            </a:r>
            <a:r>
              <a:rPr lang="en-GB" sz="2000" dirty="0" smtClean="0"/>
              <a:t>θερμοκρασία</a:t>
            </a:r>
            <a:r>
              <a:rPr lang="el-GR" sz="2000" dirty="0" smtClean="0"/>
              <a:t> </a:t>
            </a:r>
            <a:r>
              <a:rPr lang="en-GB" sz="2000" dirty="0" smtClean="0"/>
              <a:t>δημιουργ</a:t>
            </a:r>
            <a:r>
              <a:rPr lang="el-GR" sz="2000" dirty="0" smtClean="0"/>
              <a:t>εί </a:t>
            </a:r>
            <a:r>
              <a:rPr lang="en-GB" sz="2000" dirty="0" smtClean="0"/>
              <a:t>ομοιοπολικ</a:t>
            </a:r>
            <a:r>
              <a:rPr lang="el-GR" sz="2000" dirty="0" smtClean="0"/>
              <a:t>ούς</a:t>
            </a:r>
            <a:r>
              <a:rPr lang="en-GB" sz="2000" dirty="0" smtClean="0"/>
              <a:t> δεσμ</a:t>
            </a:r>
            <a:r>
              <a:rPr lang="el-GR" sz="2000" dirty="0" smtClean="0"/>
              <a:t>ούς</a:t>
            </a:r>
            <a:r>
              <a:rPr lang="en-GB" sz="2000" dirty="0" smtClean="0"/>
              <a:t> </a:t>
            </a:r>
            <a:r>
              <a:rPr lang="en-GB" sz="2000" dirty="0"/>
              <a:t>μεταξύ διαφορετικών μορίων μέσα στο </a:t>
            </a:r>
            <a:r>
              <a:rPr lang="en-GB" sz="2000" dirty="0" smtClean="0"/>
              <a:t>ικρίωμα</a:t>
            </a:r>
            <a:r>
              <a:rPr lang="en-GB" sz="2000" dirty="0"/>
              <a:t> </a:t>
            </a:r>
            <a:r>
              <a:rPr lang="el-GR" sz="2000" dirty="0" smtClean="0"/>
              <a:t>με σκοπό την</a:t>
            </a:r>
            <a:r>
              <a:rPr lang="en-GB" sz="2000" dirty="0" smtClean="0"/>
              <a:t> </a:t>
            </a:r>
            <a:r>
              <a:rPr lang="en-GB" sz="2000" dirty="0"/>
              <a:t>αύξηση της μηχανικής </a:t>
            </a:r>
            <a:r>
              <a:rPr lang="en-GB" sz="2000" dirty="0" smtClean="0"/>
              <a:t>σκληρότητας</a:t>
            </a:r>
            <a:r>
              <a:rPr lang="el-GR" sz="2000" dirty="0" smtClean="0"/>
              <a:t> και της αντοχής</a:t>
            </a:r>
            <a:r>
              <a:rPr lang="en-GB" sz="2000" dirty="0" smtClean="0"/>
              <a:t> </a:t>
            </a:r>
            <a:r>
              <a:rPr lang="en-GB" sz="2000" dirty="0"/>
              <a:t>του </a:t>
            </a:r>
            <a:r>
              <a:rPr lang="en-GB" sz="2000" dirty="0" smtClean="0"/>
              <a:t>ικριώματος</a:t>
            </a:r>
            <a:r>
              <a:rPr lang="el-GR" sz="2000" dirty="0" smtClean="0"/>
              <a:t> (</a:t>
            </a:r>
            <a:r>
              <a:rPr lang="en-US" sz="2000" dirty="0" smtClean="0"/>
              <a:t>cross-linking)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/>
              <a:t> </a:t>
            </a:r>
            <a:r>
              <a:rPr lang="el-GR" sz="2000" dirty="0"/>
              <a:t>Γ</a:t>
            </a:r>
            <a:r>
              <a:rPr lang="el-GR" sz="2000" dirty="0" smtClean="0"/>
              <a:t>ια εργαστηρικά πειράματα το πορώδες</a:t>
            </a:r>
          </a:p>
          <a:p>
            <a:pPr>
              <a:buNone/>
            </a:pPr>
            <a:r>
              <a:rPr lang="el-GR" sz="2000" dirty="0" smtClean="0"/>
              <a:t>       ικρίωμα κολλαγόνου κόβεται σε</a:t>
            </a:r>
          </a:p>
          <a:p>
            <a:pPr>
              <a:buNone/>
            </a:pPr>
            <a:r>
              <a:rPr lang="el-GR" sz="2000" dirty="0"/>
              <a:t> </a:t>
            </a:r>
            <a:r>
              <a:rPr lang="el-GR" sz="2000" dirty="0" smtClean="0"/>
              <a:t>      μικρότερες διαστάσεις</a:t>
            </a:r>
            <a:endParaRPr lang="el-GR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 l="12698" r="12698"/>
          <a:stretch>
            <a:fillRect/>
          </a:stretch>
        </p:blipFill>
        <p:spPr bwMode="auto">
          <a:xfrm>
            <a:off x="6300192" y="4509120"/>
            <a:ext cx="216024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5301208"/>
            <a:ext cx="15144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35" name="Group 99"/>
          <p:cNvGrpSpPr>
            <a:grpSpLocks/>
          </p:cNvGrpSpPr>
          <p:nvPr/>
        </p:nvGrpSpPr>
        <p:grpSpPr bwMode="auto">
          <a:xfrm>
            <a:off x="1331640" y="1844824"/>
            <a:ext cx="6286500" cy="1776983"/>
            <a:chOff x="1185" y="1785"/>
            <a:chExt cx="9900" cy="2685"/>
          </a:xfrm>
        </p:grpSpPr>
        <p:grpSp>
          <p:nvGrpSpPr>
            <p:cNvPr id="14457" name="Group 121"/>
            <p:cNvGrpSpPr>
              <a:grpSpLocks/>
            </p:cNvGrpSpPr>
            <p:nvPr/>
          </p:nvGrpSpPr>
          <p:grpSpPr bwMode="auto">
            <a:xfrm>
              <a:off x="1185" y="1785"/>
              <a:ext cx="2955" cy="2415"/>
              <a:chOff x="1185" y="1785"/>
              <a:chExt cx="2955" cy="2415"/>
            </a:xfrm>
          </p:grpSpPr>
          <p:sp>
            <p:nvSpPr>
              <p:cNvPr id="14469" name="AutoShape 133"/>
              <p:cNvSpPr>
                <a:spLocks noChangeArrowheads="1"/>
              </p:cNvSpPr>
              <p:nvPr/>
            </p:nvSpPr>
            <p:spPr bwMode="auto">
              <a:xfrm>
                <a:off x="1185" y="1785"/>
                <a:ext cx="1170" cy="138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grpSp>
            <p:nvGrpSpPr>
              <p:cNvPr id="14458" name="Group 122"/>
              <p:cNvGrpSpPr>
                <a:grpSpLocks/>
              </p:cNvGrpSpPr>
              <p:nvPr/>
            </p:nvGrpSpPr>
            <p:grpSpPr bwMode="auto">
              <a:xfrm>
                <a:off x="1635" y="3165"/>
                <a:ext cx="2505" cy="1035"/>
                <a:chOff x="1635" y="3165"/>
                <a:chExt cx="2505" cy="1035"/>
              </a:xfrm>
            </p:grpSpPr>
            <p:sp>
              <p:nvSpPr>
                <p:cNvPr id="14468" name="AutoShape 132"/>
                <p:cNvSpPr>
                  <a:spLocks noChangeShapeType="1"/>
                </p:cNvSpPr>
                <p:nvPr/>
              </p:nvSpPr>
              <p:spPr bwMode="auto">
                <a:xfrm>
                  <a:off x="1635" y="3165"/>
                  <a:ext cx="0" cy="88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67" name="AutoShape 131"/>
                <p:cNvSpPr>
                  <a:spLocks noChangeShapeType="1"/>
                </p:cNvSpPr>
                <p:nvPr/>
              </p:nvSpPr>
              <p:spPr bwMode="auto">
                <a:xfrm>
                  <a:off x="1845" y="3165"/>
                  <a:ext cx="15" cy="64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66" name="AutoShape 130"/>
                <p:cNvSpPr>
                  <a:spLocks noChangeShapeType="1"/>
                </p:cNvSpPr>
                <p:nvPr/>
              </p:nvSpPr>
              <p:spPr bwMode="auto">
                <a:xfrm>
                  <a:off x="1860" y="3810"/>
                  <a:ext cx="855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65" name="AutoShape 129"/>
                <p:cNvSpPr>
                  <a:spLocks noChangeShapeType="1"/>
                </p:cNvSpPr>
                <p:nvPr/>
              </p:nvSpPr>
              <p:spPr bwMode="auto">
                <a:xfrm>
                  <a:off x="1635" y="4050"/>
                  <a:ext cx="108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64" name="AutoShape 128"/>
                <p:cNvSpPr>
                  <a:spLocks noChangeShapeType="1"/>
                </p:cNvSpPr>
                <p:nvPr/>
              </p:nvSpPr>
              <p:spPr bwMode="auto">
                <a:xfrm flipV="1">
                  <a:off x="2715" y="3675"/>
                  <a:ext cx="0" cy="13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63" name="AutoShape 127"/>
                <p:cNvSpPr>
                  <a:spLocks noChangeShapeType="1"/>
                </p:cNvSpPr>
                <p:nvPr/>
              </p:nvSpPr>
              <p:spPr bwMode="auto">
                <a:xfrm>
                  <a:off x="2715" y="3675"/>
                  <a:ext cx="1425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62" name="AutoShape 126"/>
                <p:cNvSpPr>
                  <a:spLocks noChangeShapeType="1"/>
                </p:cNvSpPr>
                <p:nvPr/>
              </p:nvSpPr>
              <p:spPr bwMode="auto">
                <a:xfrm>
                  <a:off x="4140" y="3675"/>
                  <a:ext cx="0" cy="135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61" name="AutoShape 125"/>
                <p:cNvSpPr>
                  <a:spLocks noChangeShapeType="1"/>
                </p:cNvSpPr>
                <p:nvPr/>
              </p:nvSpPr>
              <p:spPr bwMode="auto">
                <a:xfrm>
                  <a:off x="2715" y="4050"/>
                  <a:ext cx="0" cy="15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60" name="AutoShape 124"/>
                <p:cNvSpPr>
                  <a:spLocks noChangeShapeType="1"/>
                </p:cNvSpPr>
                <p:nvPr/>
              </p:nvSpPr>
              <p:spPr bwMode="auto">
                <a:xfrm>
                  <a:off x="2715" y="4200"/>
                  <a:ext cx="1425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59" name="AutoShape 123"/>
                <p:cNvSpPr>
                  <a:spLocks noChangeShapeType="1"/>
                </p:cNvSpPr>
                <p:nvPr/>
              </p:nvSpPr>
              <p:spPr bwMode="auto">
                <a:xfrm flipV="1">
                  <a:off x="4140" y="4050"/>
                  <a:ext cx="0" cy="15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</p:grpSp>
        </p:grpSp>
        <p:grpSp>
          <p:nvGrpSpPr>
            <p:cNvPr id="14436" name="Group 100"/>
            <p:cNvGrpSpPr>
              <a:grpSpLocks/>
            </p:cNvGrpSpPr>
            <p:nvPr/>
          </p:nvGrpSpPr>
          <p:grpSpPr bwMode="auto">
            <a:xfrm>
              <a:off x="4140" y="3405"/>
              <a:ext cx="6945" cy="1065"/>
              <a:chOff x="4140" y="3405"/>
              <a:chExt cx="6945" cy="1065"/>
            </a:xfrm>
          </p:grpSpPr>
          <p:sp>
            <p:nvSpPr>
              <p:cNvPr id="14456" name="AutoShape 120"/>
              <p:cNvSpPr>
                <a:spLocks noChangeShapeType="1"/>
              </p:cNvSpPr>
              <p:nvPr/>
            </p:nvSpPr>
            <p:spPr bwMode="auto">
              <a:xfrm>
                <a:off x="4140" y="4050"/>
                <a:ext cx="97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55" name="AutoShape 119"/>
              <p:cNvSpPr>
                <a:spLocks noChangeShapeType="1"/>
              </p:cNvSpPr>
              <p:nvPr/>
            </p:nvSpPr>
            <p:spPr bwMode="auto">
              <a:xfrm>
                <a:off x="4140" y="3810"/>
                <a:ext cx="97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grpSp>
            <p:nvGrpSpPr>
              <p:cNvPr id="14452" name="Group 116"/>
              <p:cNvGrpSpPr>
                <a:grpSpLocks/>
              </p:cNvGrpSpPr>
              <p:nvPr/>
            </p:nvGrpSpPr>
            <p:grpSpPr bwMode="auto">
              <a:xfrm>
                <a:off x="5115" y="3600"/>
                <a:ext cx="870" cy="750"/>
                <a:chOff x="5115" y="3600"/>
                <a:chExt cx="870" cy="750"/>
              </a:xfrm>
            </p:grpSpPr>
            <p:sp>
              <p:nvSpPr>
                <p:cNvPr id="14454" name="AutoShape 118"/>
                <p:cNvSpPr>
                  <a:spLocks noChangeArrowheads="1"/>
                </p:cNvSpPr>
                <p:nvPr/>
              </p:nvSpPr>
              <p:spPr bwMode="auto">
                <a:xfrm>
                  <a:off x="5115" y="3600"/>
                  <a:ext cx="870" cy="750"/>
                </a:xfrm>
                <a:prstGeom prst="flowChartConnector">
                  <a:avLst/>
                </a:prstGeom>
                <a:solidFill>
                  <a:srgbClr val="8DB3E2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53" name="AutoShape 117"/>
                <p:cNvSpPr>
                  <a:spLocks noChangeArrowheads="1"/>
                </p:cNvSpPr>
                <p:nvPr/>
              </p:nvSpPr>
              <p:spPr bwMode="auto">
                <a:xfrm rot="-5400000">
                  <a:off x="5220" y="3675"/>
                  <a:ext cx="555" cy="585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EEECE1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</p:grpSp>
          <p:sp>
            <p:nvSpPr>
              <p:cNvPr id="14451" name="AutoShape 115"/>
              <p:cNvSpPr>
                <a:spLocks noChangeShapeType="1"/>
              </p:cNvSpPr>
              <p:nvPr/>
            </p:nvSpPr>
            <p:spPr bwMode="auto">
              <a:xfrm>
                <a:off x="5985" y="3810"/>
                <a:ext cx="111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50" name="AutoShape 114"/>
              <p:cNvSpPr>
                <a:spLocks noChangeShapeType="1"/>
              </p:cNvSpPr>
              <p:nvPr/>
            </p:nvSpPr>
            <p:spPr bwMode="auto">
              <a:xfrm>
                <a:off x="5985" y="4050"/>
                <a:ext cx="111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49" name="AutoShape 113"/>
              <p:cNvSpPr>
                <a:spLocks noChangeShapeType="1"/>
              </p:cNvSpPr>
              <p:nvPr/>
            </p:nvSpPr>
            <p:spPr bwMode="auto">
              <a:xfrm>
                <a:off x="7095" y="3480"/>
                <a:ext cx="1" cy="99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48" name="AutoShape 112"/>
              <p:cNvSpPr>
                <a:spLocks noChangeShapeType="1"/>
              </p:cNvSpPr>
              <p:nvPr/>
            </p:nvSpPr>
            <p:spPr bwMode="auto">
              <a:xfrm>
                <a:off x="7095" y="4470"/>
                <a:ext cx="90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47" name="AutoShape 111"/>
              <p:cNvSpPr>
                <a:spLocks noChangeShapeType="1"/>
              </p:cNvSpPr>
              <p:nvPr/>
            </p:nvSpPr>
            <p:spPr bwMode="auto">
              <a:xfrm flipV="1">
                <a:off x="7995" y="3480"/>
                <a:ext cx="0" cy="99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46" name="AutoShape 110"/>
              <p:cNvSpPr>
                <a:spLocks noChangeShapeType="1"/>
              </p:cNvSpPr>
              <p:nvPr/>
            </p:nvSpPr>
            <p:spPr bwMode="auto">
              <a:xfrm>
                <a:off x="7995" y="3810"/>
                <a:ext cx="84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45" name="AutoShape 109"/>
              <p:cNvSpPr>
                <a:spLocks noChangeShapeType="1"/>
              </p:cNvSpPr>
              <p:nvPr/>
            </p:nvSpPr>
            <p:spPr bwMode="auto">
              <a:xfrm>
                <a:off x="7995" y="4050"/>
                <a:ext cx="84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grpSp>
            <p:nvGrpSpPr>
              <p:cNvPr id="14442" name="Group 106"/>
              <p:cNvGrpSpPr>
                <a:grpSpLocks/>
              </p:cNvGrpSpPr>
              <p:nvPr/>
            </p:nvGrpSpPr>
            <p:grpSpPr bwMode="auto">
              <a:xfrm>
                <a:off x="8835" y="3600"/>
                <a:ext cx="870" cy="750"/>
                <a:chOff x="5115" y="3600"/>
                <a:chExt cx="870" cy="750"/>
              </a:xfrm>
            </p:grpSpPr>
            <p:sp>
              <p:nvSpPr>
                <p:cNvPr id="14444" name="AutoShape 108"/>
                <p:cNvSpPr>
                  <a:spLocks noChangeArrowheads="1"/>
                </p:cNvSpPr>
                <p:nvPr/>
              </p:nvSpPr>
              <p:spPr bwMode="auto">
                <a:xfrm>
                  <a:off x="5115" y="3600"/>
                  <a:ext cx="870" cy="750"/>
                </a:xfrm>
                <a:prstGeom prst="flowChartConnector">
                  <a:avLst/>
                </a:prstGeom>
                <a:solidFill>
                  <a:srgbClr val="8DB3E2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  <p:sp>
              <p:nvSpPr>
                <p:cNvPr id="14443" name="AutoShape 107"/>
                <p:cNvSpPr>
                  <a:spLocks noChangeArrowheads="1"/>
                </p:cNvSpPr>
                <p:nvPr/>
              </p:nvSpPr>
              <p:spPr bwMode="auto">
                <a:xfrm rot="-5400000">
                  <a:off x="5220" y="3675"/>
                  <a:ext cx="555" cy="585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EEECE1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l-GR"/>
                </a:p>
              </p:txBody>
            </p:sp>
          </p:grpSp>
          <p:sp>
            <p:nvSpPr>
              <p:cNvPr id="14441" name="AutoShape 105"/>
              <p:cNvSpPr>
                <a:spLocks noChangeShapeType="1"/>
              </p:cNvSpPr>
              <p:nvPr/>
            </p:nvSpPr>
            <p:spPr bwMode="auto">
              <a:xfrm>
                <a:off x="9705" y="3810"/>
                <a:ext cx="52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40" name="AutoShape 104"/>
              <p:cNvSpPr>
                <a:spLocks noChangeShapeType="1"/>
              </p:cNvSpPr>
              <p:nvPr/>
            </p:nvSpPr>
            <p:spPr bwMode="auto">
              <a:xfrm>
                <a:off x="9705" y="4050"/>
                <a:ext cx="52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39" name="AutoShape 103"/>
              <p:cNvSpPr>
                <a:spLocks noChangeShapeType="1"/>
              </p:cNvSpPr>
              <p:nvPr/>
            </p:nvSpPr>
            <p:spPr bwMode="auto">
              <a:xfrm flipV="1">
                <a:off x="10230" y="3405"/>
                <a:ext cx="0" cy="10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38" name="AutoShape 102"/>
              <p:cNvSpPr>
                <a:spLocks noChangeShapeType="1"/>
              </p:cNvSpPr>
              <p:nvPr/>
            </p:nvSpPr>
            <p:spPr bwMode="auto">
              <a:xfrm>
                <a:off x="10230" y="4470"/>
                <a:ext cx="855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37" name="AutoShape 101"/>
              <p:cNvSpPr>
                <a:spLocks noChangeShapeType="1"/>
              </p:cNvSpPr>
              <p:nvPr/>
            </p:nvSpPr>
            <p:spPr bwMode="auto">
              <a:xfrm flipV="1">
                <a:off x="11085" y="3405"/>
                <a:ext cx="0" cy="10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</p:grpSp>
      </p:grpSp>
      <p:grpSp>
        <p:nvGrpSpPr>
          <p:cNvPr id="14412" name="Group 76"/>
          <p:cNvGrpSpPr>
            <a:grpSpLocks/>
          </p:cNvGrpSpPr>
          <p:nvPr/>
        </p:nvGrpSpPr>
        <p:grpSpPr bwMode="auto">
          <a:xfrm>
            <a:off x="2350790" y="3095625"/>
            <a:ext cx="781050" cy="333375"/>
            <a:chOff x="2820" y="3675"/>
            <a:chExt cx="1230" cy="525"/>
          </a:xfrm>
        </p:grpSpPr>
        <p:sp>
          <p:nvSpPr>
            <p:cNvPr id="14419" name="Rectangle 83"/>
            <p:cNvSpPr>
              <a:spLocks noChangeArrowheads="1"/>
            </p:cNvSpPr>
            <p:nvPr/>
          </p:nvSpPr>
          <p:spPr bwMode="auto">
            <a:xfrm>
              <a:off x="2820" y="3690"/>
              <a:ext cx="1230" cy="5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18" name="AutoShape 82"/>
            <p:cNvSpPr>
              <a:spLocks noChangeShapeType="1"/>
            </p:cNvSpPr>
            <p:nvPr/>
          </p:nvSpPr>
          <p:spPr bwMode="auto">
            <a:xfrm>
              <a:off x="2970" y="3690"/>
              <a:ext cx="270" cy="5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17" name="AutoShape 81"/>
            <p:cNvSpPr>
              <a:spLocks noChangeShapeType="1"/>
            </p:cNvSpPr>
            <p:nvPr/>
          </p:nvSpPr>
          <p:spPr bwMode="auto">
            <a:xfrm>
              <a:off x="3180" y="3690"/>
              <a:ext cx="270" cy="5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16" name="AutoShape 80"/>
            <p:cNvSpPr>
              <a:spLocks noChangeShapeType="1"/>
            </p:cNvSpPr>
            <p:nvPr/>
          </p:nvSpPr>
          <p:spPr bwMode="auto">
            <a:xfrm>
              <a:off x="3390" y="3690"/>
              <a:ext cx="270" cy="5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15" name="AutoShape 79"/>
            <p:cNvSpPr>
              <a:spLocks noChangeShapeType="1"/>
            </p:cNvSpPr>
            <p:nvPr/>
          </p:nvSpPr>
          <p:spPr bwMode="auto">
            <a:xfrm>
              <a:off x="3585" y="3675"/>
              <a:ext cx="270" cy="5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14" name="AutoShape 78"/>
            <p:cNvSpPr>
              <a:spLocks noChangeShapeType="1"/>
            </p:cNvSpPr>
            <p:nvPr/>
          </p:nvSpPr>
          <p:spPr bwMode="auto">
            <a:xfrm>
              <a:off x="3780" y="3675"/>
              <a:ext cx="270" cy="5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13" name="AutoShape 77"/>
            <p:cNvSpPr>
              <a:spLocks noChangeShapeType="1"/>
            </p:cNvSpPr>
            <p:nvPr/>
          </p:nvSpPr>
          <p:spPr bwMode="auto">
            <a:xfrm>
              <a:off x="2850" y="3810"/>
              <a:ext cx="165" cy="3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</p:grpSp>
      <p:grpSp>
        <p:nvGrpSpPr>
          <p:cNvPr id="14429" name="Group 93"/>
          <p:cNvGrpSpPr>
            <a:grpSpLocks/>
          </p:cNvGrpSpPr>
          <p:nvPr/>
        </p:nvGrpSpPr>
        <p:grpSpPr bwMode="auto">
          <a:xfrm>
            <a:off x="1691680" y="1700808"/>
            <a:ext cx="5772150" cy="1809750"/>
            <a:chOff x="1770" y="1395"/>
            <a:chExt cx="9090" cy="2850"/>
          </a:xfrm>
        </p:grpSpPr>
        <p:sp>
          <p:nvSpPr>
            <p:cNvPr id="14434" name="AutoShape 98"/>
            <p:cNvSpPr>
              <a:spLocks noChangeShapeType="1"/>
            </p:cNvSpPr>
            <p:nvPr/>
          </p:nvSpPr>
          <p:spPr bwMode="auto">
            <a:xfrm>
              <a:off x="7800" y="3915"/>
              <a:ext cx="3060" cy="0"/>
            </a:xfrm>
            <a:prstGeom prst="straightConnector1">
              <a:avLst/>
            </a:prstGeom>
            <a:noFill/>
            <a:ln w="28575">
              <a:solidFill>
                <a:srgbClr val="FFC000"/>
              </a:solidFill>
              <a:prstDash val="dash"/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grpSp>
          <p:nvGrpSpPr>
            <p:cNvPr id="14430" name="Group 94"/>
            <p:cNvGrpSpPr>
              <a:grpSpLocks/>
            </p:cNvGrpSpPr>
            <p:nvPr/>
          </p:nvGrpSpPr>
          <p:grpSpPr bwMode="auto">
            <a:xfrm>
              <a:off x="1770" y="1395"/>
              <a:ext cx="5715" cy="2850"/>
              <a:chOff x="1770" y="1395"/>
              <a:chExt cx="5715" cy="2850"/>
            </a:xfrm>
          </p:grpSpPr>
          <p:sp>
            <p:nvSpPr>
              <p:cNvPr id="14433" name="AutoShape 97"/>
              <p:cNvSpPr>
                <a:spLocks noChangeShapeType="1"/>
              </p:cNvSpPr>
              <p:nvPr/>
            </p:nvSpPr>
            <p:spPr bwMode="auto">
              <a:xfrm>
                <a:off x="1770" y="1395"/>
                <a:ext cx="0" cy="2520"/>
              </a:xfrm>
              <a:prstGeom prst="straightConnector1">
                <a:avLst/>
              </a:prstGeom>
              <a:noFill/>
              <a:ln w="28575">
                <a:solidFill>
                  <a:srgbClr val="99FF66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32" name="AutoShape 96"/>
              <p:cNvSpPr>
                <a:spLocks noChangeShapeType="1"/>
              </p:cNvSpPr>
              <p:nvPr/>
            </p:nvSpPr>
            <p:spPr bwMode="auto">
              <a:xfrm>
                <a:off x="1770" y="3915"/>
                <a:ext cx="5715" cy="0"/>
              </a:xfrm>
              <a:prstGeom prst="straightConnector1">
                <a:avLst/>
              </a:prstGeom>
              <a:noFill/>
              <a:ln w="28575">
                <a:solidFill>
                  <a:srgbClr val="99FF66"/>
                </a:solidFill>
                <a:prstDash val="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  <p:sp>
            <p:nvSpPr>
              <p:cNvPr id="14431" name="AutoShape 95"/>
              <p:cNvSpPr>
                <a:spLocks noChangeShapeType="1"/>
              </p:cNvSpPr>
              <p:nvPr/>
            </p:nvSpPr>
            <p:spPr bwMode="auto">
              <a:xfrm>
                <a:off x="7485" y="3915"/>
                <a:ext cx="0" cy="330"/>
              </a:xfrm>
              <a:prstGeom prst="straightConnector1">
                <a:avLst/>
              </a:prstGeom>
              <a:noFill/>
              <a:ln w="28575">
                <a:solidFill>
                  <a:srgbClr val="99FF66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l-GR"/>
              </a:p>
            </p:txBody>
          </p:sp>
        </p:grpSp>
      </p:grpSp>
      <p:grpSp>
        <p:nvGrpSpPr>
          <p:cNvPr id="14409" name="Group 73"/>
          <p:cNvGrpSpPr>
            <a:grpSpLocks/>
          </p:cNvGrpSpPr>
          <p:nvPr/>
        </p:nvGrpSpPr>
        <p:grpSpPr bwMode="auto">
          <a:xfrm>
            <a:off x="2195736" y="3212976"/>
            <a:ext cx="1123950" cy="152400"/>
            <a:chOff x="2565" y="3810"/>
            <a:chExt cx="1770" cy="240"/>
          </a:xfrm>
        </p:grpSpPr>
        <p:sp>
          <p:nvSpPr>
            <p:cNvPr id="14411" name="AutoShape 75"/>
            <p:cNvSpPr>
              <a:spLocks noChangeArrowheads="1"/>
            </p:cNvSpPr>
            <p:nvPr/>
          </p:nvSpPr>
          <p:spPr bwMode="auto">
            <a:xfrm>
              <a:off x="4260" y="3810"/>
              <a:ext cx="75" cy="240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10" name="AutoShape 74"/>
            <p:cNvSpPr>
              <a:spLocks noChangeArrowheads="1"/>
            </p:cNvSpPr>
            <p:nvPr/>
          </p:nvSpPr>
          <p:spPr bwMode="auto">
            <a:xfrm>
              <a:off x="2565" y="3810"/>
              <a:ext cx="75" cy="240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</p:grpSp>
      <p:grpSp>
        <p:nvGrpSpPr>
          <p:cNvPr id="14426" name="Group 90"/>
          <p:cNvGrpSpPr>
            <a:grpSpLocks/>
          </p:cNvGrpSpPr>
          <p:nvPr/>
        </p:nvGrpSpPr>
        <p:grpSpPr bwMode="auto">
          <a:xfrm>
            <a:off x="1907704" y="1484784"/>
            <a:ext cx="800100" cy="504825"/>
            <a:chOff x="2055" y="1185"/>
            <a:chExt cx="1260" cy="795"/>
          </a:xfrm>
        </p:grpSpPr>
        <p:sp>
          <p:nvSpPr>
            <p:cNvPr id="14428" name="AutoShape 92"/>
            <p:cNvSpPr>
              <a:spLocks noChangeShapeType="1"/>
            </p:cNvSpPr>
            <p:nvPr/>
          </p:nvSpPr>
          <p:spPr bwMode="auto">
            <a:xfrm flipH="1">
              <a:off x="2055" y="1485"/>
              <a:ext cx="765" cy="4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27" name="AutoShape 91"/>
            <p:cNvSpPr>
              <a:spLocks noChangeArrowheads="1"/>
            </p:cNvSpPr>
            <p:nvPr/>
          </p:nvSpPr>
          <p:spPr bwMode="auto">
            <a:xfrm>
              <a:off x="2820" y="1185"/>
              <a:ext cx="495" cy="450"/>
            </a:xfrm>
            <a:prstGeom prst="flowChartConnector">
              <a:avLst/>
            </a:prstGeom>
            <a:solidFill>
              <a:srgbClr val="DBE5F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K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423" name="Group 87"/>
          <p:cNvGrpSpPr>
            <a:grpSpLocks/>
          </p:cNvGrpSpPr>
          <p:nvPr/>
        </p:nvGrpSpPr>
        <p:grpSpPr bwMode="auto">
          <a:xfrm>
            <a:off x="1907704" y="1340768"/>
            <a:ext cx="1590675" cy="895350"/>
            <a:chOff x="2055" y="870"/>
            <a:chExt cx="2505" cy="1410"/>
          </a:xfrm>
        </p:grpSpPr>
        <p:sp>
          <p:nvSpPr>
            <p:cNvPr id="14425" name="AutoShape 89"/>
            <p:cNvSpPr>
              <a:spLocks noChangeShapeType="1"/>
            </p:cNvSpPr>
            <p:nvPr/>
          </p:nvSpPr>
          <p:spPr bwMode="auto">
            <a:xfrm flipH="1">
              <a:off x="2055" y="1185"/>
              <a:ext cx="1995" cy="10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24" name="AutoShape 88"/>
            <p:cNvSpPr>
              <a:spLocks noChangeArrowheads="1"/>
            </p:cNvSpPr>
            <p:nvPr/>
          </p:nvSpPr>
          <p:spPr bwMode="auto">
            <a:xfrm>
              <a:off x="4050" y="870"/>
              <a:ext cx="510" cy="450"/>
            </a:xfrm>
            <a:prstGeom prst="flowChartConnector">
              <a:avLst/>
            </a:prstGeom>
            <a:solidFill>
              <a:srgbClr val="D99594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M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420" name="Group 84"/>
          <p:cNvGrpSpPr>
            <a:grpSpLocks/>
          </p:cNvGrpSpPr>
          <p:nvPr/>
        </p:nvGrpSpPr>
        <p:grpSpPr bwMode="auto">
          <a:xfrm>
            <a:off x="1907704" y="1916832"/>
            <a:ext cx="1478915" cy="513080"/>
            <a:chOff x="2055" y="1697"/>
            <a:chExt cx="2329" cy="808"/>
          </a:xfrm>
        </p:grpSpPr>
        <p:sp>
          <p:nvSpPr>
            <p:cNvPr id="14422" name="AutoShape 86"/>
            <p:cNvSpPr>
              <a:spLocks noChangeShapeType="1"/>
            </p:cNvSpPr>
            <p:nvPr/>
          </p:nvSpPr>
          <p:spPr bwMode="auto">
            <a:xfrm flipH="1">
              <a:off x="2055" y="2100"/>
              <a:ext cx="1395" cy="4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l-GR"/>
            </a:p>
          </p:txBody>
        </p:sp>
        <p:sp>
          <p:nvSpPr>
            <p:cNvPr id="14421" name="AutoShape 85"/>
            <p:cNvSpPr>
              <a:spLocks noChangeArrowheads="1"/>
            </p:cNvSpPr>
            <p:nvPr/>
          </p:nvSpPr>
          <p:spPr bwMode="auto">
            <a:xfrm>
              <a:off x="3424" y="1697"/>
              <a:ext cx="960" cy="750"/>
            </a:xfrm>
            <a:prstGeom prst="flowChartConnector">
              <a:avLst/>
            </a:prstGeom>
            <a:gradFill rotWithShape="0">
              <a:gsLst>
                <a:gs pos="0">
                  <a:srgbClr val="FFCC99"/>
                </a:gs>
                <a:gs pos="100000">
                  <a:srgbClr val="FFCC99">
                    <a:gamma/>
                    <a:tint val="2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K+M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407" name="Rectangle 71"/>
          <p:cNvSpPr>
            <a:spLocks noChangeArrowheads="1"/>
          </p:cNvSpPr>
          <p:nvPr/>
        </p:nvSpPr>
        <p:spPr bwMode="auto">
          <a:xfrm>
            <a:off x="5076056" y="3645024"/>
            <a:ext cx="571500" cy="288032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KEEP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08" name="Rectangle 72"/>
          <p:cNvSpPr>
            <a:spLocks noChangeArrowheads="1"/>
          </p:cNvSpPr>
          <p:nvPr/>
        </p:nvSpPr>
        <p:spPr bwMode="auto">
          <a:xfrm>
            <a:off x="6948264" y="3717032"/>
            <a:ext cx="733425" cy="2667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WASTE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70" name="Rectangle 1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74" name="Rectangle 13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l-G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75" name="Rectangle 13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76" name="Rectangle 14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2699792" y="404664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b="1" dirty="0" smtClean="0"/>
              <a:t> ΔΙΑΤΑΞΗ- ΠΡΟΔΙΑΓΡΑΦΕΣ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07" grpId="0" animBg="1"/>
      <p:bldP spid="1440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1099</Words>
  <Application>Microsoft Office PowerPoint</Application>
  <PresentationFormat>On-screen Show (4:3)</PresentationFormat>
  <Paragraphs>165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ΕΙΣΑΓΩΓΗ</vt:lpstr>
      <vt:lpstr> </vt:lpstr>
      <vt:lpstr>2D VS 3D ΚΑΛΛΙΕΡΓΕΙΑ</vt:lpstr>
      <vt:lpstr> Για μια πρώτη εφαρμογή του προτύπου επιλέγουμε καλλιέργεια ινοβλαστών σε πορώδεις μήτρες κολλαγόνου. </vt:lpstr>
      <vt:lpstr> Η παρουσία τους είναι πολύ σημαντική στην επούλωση πληγών </vt:lpstr>
      <vt:lpstr>ΚΟΛΛΑΓΟΝΟ</vt:lpstr>
      <vt:lpstr>Κατασκευή Πορώδους Ικριώματος Από Κολλαγόνο</vt:lpstr>
      <vt:lpstr>Slide 9</vt:lpstr>
      <vt:lpstr>Slide 10</vt:lpstr>
      <vt:lpstr>Slide 11</vt:lpstr>
      <vt:lpstr>ΜΕΘΟΔΟΙ ΚΑΤΑΣΚΕΥΗΣ- ΥΛΙΚΑ</vt:lpstr>
      <vt:lpstr>ΥΛΙΚΑ</vt:lpstr>
      <vt:lpstr>ΥΛΙΚΑ</vt:lpstr>
      <vt:lpstr>3-διάστατα μοντέλα συσκευής</vt:lpstr>
      <vt:lpstr>Slide 16</vt:lpstr>
      <vt:lpstr>Slide 17</vt:lpstr>
      <vt:lpstr>Slide 18</vt:lpstr>
      <vt:lpstr>Slide 19</vt:lpstr>
      <vt:lpstr>ΠΙΘΑΝΑ ΠΕΙΡΑΜΑΤΑ- ΣΥΖΗΤΗΣΗ</vt:lpstr>
      <vt:lpstr>ΕΥΧΑΡΙΣΤΩ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ninaki</dc:creator>
  <cp:lastModifiedBy>Katerina</cp:lastModifiedBy>
  <cp:revision>44</cp:revision>
  <dcterms:created xsi:type="dcterms:W3CDTF">2014-02-25T18:45:08Z</dcterms:created>
  <dcterms:modified xsi:type="dcterms:W3CDTF">2014-03-05T15:40:18Z</dcterms:modified>
</cp:coreProperties>
</file>